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567" r:id="rId2"/>
    <p:sldId id="451" r:id="rId3"/>
    <p:sldId id="453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52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505" r:id="rId56"/>
    <p:sldId id="506" r:id="rId57"/>
    <p:sldId id="507" r:id="rId58"/>
    <p:sldId id="508" r:id="rId59"/>
    <p:sldId id="509" r:id="rId60"/>
    <p:sldId id="510" r:id="rId61"/>
    <p:sldId id="511" r:id="rId62"/>
    <p:sldId id="512" r:id="rId63"/>
    <p:sldId id="513" r:id="rId64"/>
    <p:sldId id="514" r:id="rId65"/>
    <p:sldId id="515" r:id="rId66"/>
    <p:sldId id="516" r:id="rId67"/>
    <p:sldId id="517" r:id="rId68"/>
    <p:sldId id="518" r:id="rId69"/>
    <p:sldId id="519" r:id="rId70"/>
    <p:sldId id="520" r:id="rId71"/>
    <p:sldId id="521" r:id="rId72"/>
    <p:sldId id="522" r:id="rId73"/>
    <p:sldId id="523" r:id="rId74"/>
    <p:sldId id="524" r:id="rId75"/>
    <p:sldId id="525" r:id="rId76"/>
    <p:sldId id="526" r:id="rId77"/>
    <p:sldId id="527" r:id="rId78"/>
    <p:sldId id="528" r:id="rId79"/>
    <p:sldId id="529" r:id="rId80"/>
    <p:sldId id="530" r:id="rId81"/>
    <p:sldId id="531" r:id="rId82"/>
    <p:sldId id="532" r:id="rId83"/>
    <p:sldId id="533" r:id="rId84"/>
    <p:sldId id="534" r:id="rId85"/>
    <p:sldId id="535" r:id="rId86"/>
    <p:sldId id="536" r:id="rId87"/>
    <p:sldId id="537" r:id="rId88"/>
    <p:sldId id="538" r:id="rId89"/>
    <p:sldId id="539" r:id="rId90"/>
    <p:sldId id="540" r:id="rId91"/>
    <p:sldId id="541" r:id="rId92"/>
    <p:sldId id="542" r:id="rId93"/>
    <p:sldId id="543" r:id="rId94"/>
    <p:sldId id="544" r:id="rId95"/>
    <p:sldId id="545" r:id="rId96"/>
    <p:sldId id="546" r:id="rId97"/>
    <p:sldId id="547" r:id="rId98"/>
    <p:sldId id="548" r:id="rId99"/>
    <p:sldId id="549" r:id="rId100"/>
    <p:sldId id="550" r:id="rId101"/>
    <p:sldId id="551" r:id="rId102"/>
    <p:sldId id="552" r:id="rId103"/>
    <p:sldId id="553" r:id="rId104"/>
    <p:sldId id="554" r:id="rId105"/>
    <p:sldId id="555" r:id="rId106"/>
    <p:sldId id="556" r:id="rId107"/>
    <p:sldId id="557" r:id="rId108"/>
    <p:sldId id="558" r:id="rId109"/>
    <p:sldId id="559" r:id="rId110"/>
    <p:sldId id="560" r:id="rId111"/>
    <p:sldId id="561" r:id="rId112"/>
    <p:sldId id="562" r:id="rId113"/>
    <p:sldId id="563" r:id="rId114"/>
    <p:sldId id="564" r:id="rId115"/>
    <p:sldId id="565" r:id="rId116"/>
    <p:sldId id="566" r:id="rId117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AU"/>
    </a:defPPr>
    <a:lvl1pPr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3333FF"/>
    <a:srgbClr val="3366FF"/>
    <a:srgbClr val="66FFFF"/>
    <a:srgbClr val="00FF00"/>
    <a:srgbClr val="0000CC"/>
    <a:srgbClr val="FA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8" autoAdjust="0"/>
  </p:normalViewPr>
  <p:slideViewPr>
    <p:cSldViewPr>
      <p:cViewPr>
        <p:scale>
          <a:sx n="100" d="100"/>
          <a:sy n="100" d="100"/>
        </p:scale>
        <p:origin x="-28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8"/>
    </p:cViewPr>
  </p:sorterViewPr>
  <p:notesViewPr>
    <p:cSldViewPr>
      <p:cViewPr varScale="1">
        <p:scale>
          <a:sx n="85" d="100"/>
          <a:sy n="85" d="100"/>
        </p:scale>
        <p:origin x="-393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95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32338"/>
            <a:ext cx="4981575" cy="448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78" tIns="44691" rIns="90978" bIns="44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857250"/>
            <a:ext cx="4649787" cy="3487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63942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75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3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6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609600"/>
            <a:ext cx="173513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4263" y="609600"/>
            <a:ext cx="5054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2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54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63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263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5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4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8850" y="6661150"/>
            <a:ext cx="1285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000" b="1" dirty="0">
                <a:solidFill>
                  <a:srgbClr val="080808"/>
                </a:solidFill>
              </a:rPr>
              <a:t>© ANZDATA Registry</a:t>
            </a:r>
            <a:endParaRPr lang="en-US" dirty="0"/>
          </a:p>
        </p:txBody>
      </p:sp>
      <p:pic>
        <p:nvPicPr>
          <p:cNvPr id="4" name="Picture 4" descr="ANZDATA-minu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99213"/>
            <a:ext cx="539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08850" y="6661150"/>
            <a:ext cx="1285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000" b="1" dirty="0">
                <a:solidFill>
                  <a:srgbClr val="080808"/>
                </a:solidFill>
              </a:rPr>
              <a:t>© ANZDATA Registry</a:t>
            </a:r>
            <a:endParaRPr lang="en-US" dirty="0"/>
          </a:p>
        </p:txBody>
      </p:sp>
      <p:pic>
        <p:nvPicPr>
          <p:cNvPr id="3" name="Picture 4" descr="ANZDATA-minu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99213"/>
            <a:ext cx="539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18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3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4263" y="1981200"/>
            <a:ext cx="690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6" r:id="rId6"/>
    <p:sldLayoutId id="2147483697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AFD00"/>
          </a:solidFill>
          <a:latin typeface="Arial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SzPct val="160000"/>
        <a:buChar char="•"/>
        <a:defRPr sz="32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w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1640" y="1124744"/>
            <a:ext cx="6480737" cy="4608512"/>
            <a:chOff x="1406024" y="908720"/>
            <a:chExt cx="6480737" cy="460851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06040" y="908720"/>
              <a:ext cx="6480721" cy="4608512"/>
              <a:chOff x="110717591" y="105570213"/>
              <a:chExt cx="6671603" cy="3181406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13981703" y="107141609"/>
                <a:ext cx="3407485" cy="161001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HAEMODIALYSIS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1395212" y="106001459"/>
                <a:ext cx="2584961" cy="1140150"/>
              </a:xfrm>
              <a:prstGeom prst="rect">
                <a:avLst/>
              </a:prstGeom>
              <a:solidFill>
                <a:srgbClr val="004D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13980174" y="106488295"/>
                <a:ext cx="1368350" cy="653314"/>
              </a:xfrm>
              <a:prstGeom prst="rect">
                <a:avLst/>
              </a:prstGeom>
              <a:solidFill>
                <a:srgbClr val="CCE1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12611824" y="107141609"/>
                <a:ext cx="1368350" cy="653314"/>
              </a:xfrm>
              <a:prstGeom prst="rect">
                <a:avLst/>
              </a:prstGeom>
              <a:solidFill>
                <a:srgbClr val="F6EE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 dirty="0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110717591" y="107141609"/>
                <a:ext cx="6671603" cy="3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13981703" y="105570213"/>
                <a:ext cx="6" cy="3181406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AU"/>
                </a:defPPr>
                <a:lvl1pPr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AU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024" y="4316474"/>
              <a:ext cx="1408700" cy="1200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66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76225" y="3430588"/>
            <a:ext cx="5114925" cy="6178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88832" cy="4824536"/>
            <a:chOff x="115636776" y="113874441"/>
            <a:chExt cx="3336558" cy="2495756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5704613" y="113874441"/>
              <a:ext cx="914400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44" name="Picture 4" descr="fig5_10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36776" y="114145826"/>
              <a:ext cx="3336558" cy="2224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26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836712"/>
            <a:ext cx="6192688" cy="4680520"/>
            <a:chOff x="114457530" y="109854856"/>
            <a:chExt cx="3193560" cy="242338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535189" y="109854856"/>
              <a:ext cx="968475" cy="2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404" name="Picture 4" descr="Fig5_98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57530" y="110149200"/>
              <a:ext cx="3193560" cy="2129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34986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764704"/>
            <a:ext cx="7056784" cy="4896544"/>
            <a:chOff x="114457740" y="112752287"/>
            <a:chExt cx="3205080" cy="2433298"/>
          </a:xfrm>
        </p:grpSpPr>
        <p:pic>
          <p:nvPicPr>
            <p:cNvPr id="103427" name="Picture 3" descr="Fig5_99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57740" y="113048865"/>
              <a:ext cx="3205080" cy="213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4548760" y="112752287"/>
              <a:ext cx="9453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2910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908720"/>
            <a:ext cx="6192688" cy="4536504"/>
            <a:chOff x="112383943" y="107853332"/>
            <a:chExt cx="3332520" cy="246731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459576" y="107853332"/>
              <a:ext cx="1130400" cy="2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4452" name="Picture 4" descr="Fig5_100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83943" y="108098971"/>
              <a:ext cx="3332520" cy="222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63670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764704"/>
            <a:ext cx="6984776" cy="4752528"/>
            <a:chOff x="112383715" y="111367092"/>
            <a:chExt cx="3344760" cy="247448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461777" y="111367092"/>
              <a:ext cx="1130400" cy="2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5476" name="Picture 4" descr="Fig5_101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83715" y="111611734"/>
              <a:ext cx="3344760" cy="222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76114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764704"/>
            <a:ext cx="6740015" cy="4824536"/>
            <a:chOff x="113591137" y="108177568"/>
            <a:chExt cx="3205155" cy="236777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671235" y="108177568"/>
              <a:ext cx="1120880" cy="23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6500" name="Picture 4" descr="Fig5_102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91137" y="108408568"/>
              <a:ext cx="3205155" cy="213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44696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764704"/>
            <a:ext cx="6984776" cy="4824536"/>
            <a:chOff x="112338185" y="108609914"/>
            <a:chExt cx="3555875" cy="2489334"/>
          </a:xfrm>
        </p:grpSpPr>
        <p:pic>
          <p:nvPicPr>
            <p:cNvPr id="107523" name="Picture 3" descr="Fig5_103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" r="143"/>
            <a:stretch>
              <a:fillRect/>
            </a:stretch>
          </p:blipFill>
          <p:spPr bwMode="auto">
            <a:xfrm>
              <a:off x="112338185" y="108886090"/>
              <a:ext cx="3555875" cy="221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2433708" y="108609914"/>
              <a:ext cx="1079503" cy="2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031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908720"/>
            <a:ext cx="6912768" cy="4608512"/>
            <a:chOff x="112981815" y="114209882"/>
            <a:chExt cx="3054960" cy="228928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070422" y="114209882"/>
              <a:ext cx="977675" cy="254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8548" name="Picture 4" descr="Fig5_104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81815" y="114462525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806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836712"/>
            <a:ext cx="6480720" cy="4680520"/>
            <a:chOff x="116242541" y="114186130"/>
            <a:chExt cx="3183068" cy="232776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6330414" y="114186130"/>
              <a:ext cx="968475" cy="2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9572" name="Picture 4" descr="Fig5_105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" b="1836"/>
            <a:stretch>
              <a:fillRect/>
            </a:stretch>
          </p:blipFill>
          <p:spPr bwMode="auto">
            <a:xfrm>
              <a:off x="116242541" y="114469819"/>
              <a:ext cx="3183068" cy="204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7165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92696"/>
            <a:ext cx="7075817" cy="4896544"/>
            <a:chOff x="111623095" y="107276908"/>
            <a:chExt cx="5082455" cy="3418706"/>
          </a:xfrm>
        </p:grpSpPr>
        <p:pic>
          <p:nvPicPr>
            <p:cNvPr id="1105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5" b="4295"/>
            <a:stretch>
              <a:fillRect/>
            </a:stretch>
          </p:blipFill>
          <p:spPr bwMode="auto">
            <a:xfrm>
              <a:off x="111623095" y="107575481"/>
              <a:ext cx="5082455" cy="3120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1717034" y="107276908"/>
              <a:ext cx="1215129" cy="29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9250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764704"/>
            <a:ext cx="7200800" cy="5112568"/>
            <a:chOff x="103529093" y="111090124"/>
            <a:chExt cx="5519372" cy="390092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725433" y="111090124"/>
              <a:ext cx="1081985" cy="30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1620" name="Picture 4" descr="graph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0" b="1160"/>
            <a:stretch>
              <a:fillRect/>
            </a:stretch>
          </p:blipFill>
          <p:spPr bwMode="auto">
            <a:xfrm>
              <a:off x="103529093" y="111396810"/>
              <a:ext cx="5519372" cy="3594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82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49877"/>
              </p:ext>
            </p:extLst>
          </p:nvPr>
        </p:nvGraphicFramePr>
        <p:xfrm>
          <a:off x="899593" y="548680"/>
          <a:ext cx="7344816" cy="5544623"/>
        </p:xfrm>
        <a:graphic>
          <a:graphicData uri="http://schemas.openxmlformats.org/drawingml/2006/table">
            <a:tbl>
              <a:tblPr/>
              <a:tblGrid>
                <a:gridCol w="1075540"/>
                <a:gridCol w="1075540"/>
                <a:gridCol w="649217"/>
                <a:gridCol w="649217"/>
                <a:gridCol w="649217"/>
                <a:gridCol w="649217"/>
                <a:gridCol w="649217"/>
                <a:gridCol w="649217"/>
                <a:gridCol w="649217"/>
                <a:gridCol w="649217"/>
              </a:tblGrid>
              <a:tr h="426499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6582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Blood Flow Rates (</a:t>
                      </a:r>
                      <a:r>
                        <a:rPr lang="en-AU" sz="14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mls</a:t>
                      </a: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/minute)   2006 - 2010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450">
                <a:tc rowSpan="2"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Country    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Pts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Mls</a:t>
                      </a: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/Minute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0569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&lt;200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200-249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250-299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300-349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350-399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&gt;400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28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540">
                <a:tc rowSpan="5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8524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57.90%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8231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57.50%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19.80%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16.20%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54.80%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18.40%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53.20%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7215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3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40">
                <a:tc rowSpan="5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25.40%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16.70%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24.90%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45.90%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20.20%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31.70%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28.80%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41.10%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05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December 2006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6.90%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26.30%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44.80%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223963" y="3432175"/>
            <a:ext cx="4324350" cy="28654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27584" y="764704"/>
            <a:ext cx="7560840" cy="4896544"/>
            <a:chOff x="114009662" y="107418410"/>
            <a:chExt cx="5044751" cy="3572084"/>
          </a:xfrm>
        </p:grpSpPr>
        <p:pic>
          <p:nvPicPr>
            <p:cNvPr id="11264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7" b="1447"/>
            <a:stretch>
              <a:fillRect/>
            </a:stretch>
          </p:blipFill>
          <p:spPr bwMode="auto">
            <a:xfrm>
              <a:off x="114009662" y="107700471"/>
              <a:ext cx="5044751" cy="3290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14243896" y="107418410"/>
              <a:ext cx="985848" cy="283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7756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2796"/>
              </p:ext>
            </p:extLst>
          </p:nvPr>
        </p:nvGraphicFramePr>
        <p:xfrm>
          <a:off x="971602" y="548681"/>
          <a:ext cx="7200798" cy="5400599"/>
        </p:xfrm>
        <a:graphic>
          <a:graphicData uri="http://schemas.openxmlformats.org/drawingml/2006/table">
            <a:tbl>
              <a:tblPr/>
              <a:tblGrid>
                <a:gridCol w="2160238"/>
                <a:gridCol w="1008112"/>
                <a:gridCol w="1008112"/>
                <a:gridCol w="1008112"/>
                <a:gridCol w="1008112"/>
                <a:gridCol w="1008112"/>
              </a:tblGrid>
              <a:tr h="42866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5.109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2688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(%) of Prevalent Patients aged ≥ 65 years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Treated with Home Haemodialysis   2006 - 2010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54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State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92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Australian Capital Territory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32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2.10%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1.80%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71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3.10%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3.40%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3.80%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3.80%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3.90%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6.60%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8.10%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8.20%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8.60%</a:t>
                      </a:r>
                      <a:endParaRPr lang="en-AU" sz="18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8.50%</a:t>
                      </a:r>
                      <a:endParaRPr lang="en-AU" sz="1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326438" y="7661275"/>
            <a:ext cx="3859212" cy="32813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7698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764704"/>
            <a:ext cx="7488832" cy="5040560"/>
            <a:chOff x="103526712" y="106686896"/>
            <a:chExt cx="5573160" cy="4057088"/>
          </a:xfrm>
        </p:grpSpPr>
        <p:pic>
          <p:nvPicPr>
            <p:cNvPr id="11469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26712" y="107001064"/>
              <a:ext cx="5573160" cy="374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3745181" y="106686896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01203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92696"/>
            <a:ext cx="7128792" cy="5256584"/>
            <a:chOff x="103530922" y="110929690"/>
            <a:chExt cx="5573160" cy="406628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632757" y="110929690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57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30922" y="111253053"/>
              <a:ext cx="5573160" cy="374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49258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836712"/>
            <a:ext cx="6984776" cy="4680520"/>
            <a:chOff x="111581747" y="111348103"/>
            <a:chExt cx="4955446" cy="324222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757041" y="111348103"/>
              <a:ext cx="1099258" cy="253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9" b="5099"/>
            <a:stretch>
              <a:fillRect/>
            </a:stretch>
          </p:blipFill>
          <p:spPr bwMode="auto">
            <a:xfrm>
              <a:off x="111581747" y="111601693"/>
              <a:ext cx="4955446" cy="2988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40284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836712"/>
            <a:ext cx="7200800" cy="4824536"/>
            <a:chOff x="113401222" y="113008157"/>
            <a:chExt cx="5573159" cy="406733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657222" y="113008157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776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01222" y="113332569"/>
              <a:ext cx="5573159" cy="374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2228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44816" cy="5256584"/>
            <a:chOff x="103522501" y="110696909"/>
            <a:chExt cx="5573160" cy="406440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778828" y="110696909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878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22501" y="111018397"/>
              <a:ext cx="5573160" cy="374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383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40760"/>
              </p:ext>
            </p:extLst>
          </p:nvPr>
        </p:nvGraphicFramePr>
        <p:xfrm>
          <a:off x="683567" y="908720"/>
          <a:ext cx="7704858" cy="4464496"/>
        </p:xfrm>
        <a:graphic>
          <a:graphicData uri="http://schemas.openxmlformats.org/drawingml/2006/table">
            <a:tbl>
              <a:tblPr/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443018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5.11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20735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Blood Flow Rate by Type of Access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December 2010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806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Blood 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Flow Rate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61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AVG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 *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AVG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610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1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&lt;200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(.3%)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(1.5%)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(.2%)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(1.3%)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(.6%)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200-249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(3.1%)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(3.5%)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(5.7%)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(6.5%)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(2.6%)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(6.1%)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18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250-299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805 (12.2%)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 (15.9%)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 (25.6%)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(17.7%)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(30.8%)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 (49.4%)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300-349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3793 (57.4%)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467 (62.5%)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679 (58.2%)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 (51.7%)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(61.5%)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(38.6%)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18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350-399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1498 (22.7%)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(15.4%)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(8.7%)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(21.2%)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(3.8%)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(5%)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&gt;=400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 (4.4%)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(2.7%)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(.3%)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(2.8%)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(.3%)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22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6611 (100%)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747 (100%)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1166 (100%)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1125 (100%)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(100%)</a:t>
                      </a:r>
                      <a:endParaRPr lang="en-AU" sz="1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 (100%)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266825" y="6900863"/>
            <a:ext cx="4292600" cy="250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8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3608" y="620688"/>
            <a:ext cx="7128792" cy="4464496"/>
            <a:chOff x="110723775" y="112241968"/>
            <a:chExt cx="3226748" cy="238932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0770765" y="112241968"/>
              <a:ext cx="914400" cy="239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316" name="Picture 4" descr="fig5_13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23775" y="112480125"/>
              <a:ext cx="3226748" cy="215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1475839" y="106557763"/>
            <a:ext cx="2980370" cy="3875125"/>
            <a:chOff x="111475336" y="106558188"/>
            <a:chExt cx="5254947" cy="7743511"/>
          </a:xfrm>
        </p:grpSpPr>
        <p:pic>
          <p:nvPicPr>
            <p:cNvPr id="33803" name="Picture 11" descr="fig1_14_bw_Ausr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4" name="Picture 12" descr="fig1_14_bw_NewS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5" name="Picture 13" descr="fig1_14_bw_Norhr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6" name="Picture 14" descr="fig1_14_bw_Qu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7" name="Picture 15" descr="fig1_14_bw_Souha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8" name="Picture 16" descr="fig1_14_bw_Tas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09" name="Picture 17" descr="fig1_14_bw_Vic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0" name="Picture 18" descr="fig1_14_bw_Weset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1475838" y="106557763"/>
            <a:ext cx="5254625" cy="7743825"/>
            <a:chOff x="111475336" y="106558188"/>
            <a:chExt cx="5254947" cy="7743511"/>
          </a:xfrm>
        </p:grpSpPr>
        <p:pic>
          <p:nvPicPr>
            <p:cNvPr id="33812" name="Picture 20" descr="fig1_14_bw_AusrC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3" name="Picture 21" descr="fig1_14_bw_NewSa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4" name="Picture 22" descr="fig1_14_bw_Norhr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5" name="Picture 23" descr="fig1_14_bw_Que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0655818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6" name="Picture 24" descr="fig1_14_bw_Souha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7" name="Picture 25" descr="fig1_14_bw_Tasa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1475336" y="110677728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8" name="Picture 26" descr="fig1_14_bw_Vic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08665726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33819" name="Picture 27" descr="fig1_14_bw_Wesetr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114230475" y="112635139"/>
              <a:ext cx="2499808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764704"/>
            <a:ext cx="7488832" cy="4536504"/>
            <a:chOff x="114154740" y="112230092"/>
            <a:chExt cx="3224387" cy="239962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196238" y="112230092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340" name="Picture 4" descr="fig5_14colo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4740" y="112480125"/>
              <a:ext cx="3224387" cy="2149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83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04853"/>
              </p:ext>
            </p:extLst>
          </p:nvPr>
        </p:nvGraphicFramePr>
        <p:xfrm>
          <a:off x="683568" y="620688"/>
          <a:ext cx="7776864" cy="4896544"/>
        </p:xfrm>
        <a:graphic>
          <a:graphicData uri="http://schemas.openxmlformats.org/drawingml/2006/table">
            <a:tbl>
              <a:tblPr/>
              <a:tblGrid>
                <a:gridCol w="897791"/>
                <a:gridCol w="952738"/>
                <a:gridCol w="981184"/>
                <a:gridCol w="981935"/>
                <a:gridCol w="981935"/>
                <a:gridCol w="981935"/>
                <a:gridCol w="870365"/>
                <a:gridCol w="1128981"/>
              </a:tblGrid>
              <a:tr h="417211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139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Duration and Number of Sessions Per Week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December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474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Sessions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week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Hours of Each Treatment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93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&lt;4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4&gt;4-4.5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&gt;4.5-5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&gt;5-5.5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&gt;5.5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801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6114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&lt;=3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 (4.4%)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3240 (41.8%)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1638 (21.1%)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2198 (28.4%)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(1.8%)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(2.5%)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7749 (100%)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&gt;3-&lt;5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(7.8%)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(16.3%)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(9.4%)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(19.4%)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(1.7%)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(45.4%)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 (100%)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1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(45.8%)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(21.3%)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(5.8%)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(25.2%)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 (100%)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456 (5.4%)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3361 (39.8%)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1691 (20%)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2312 (27.4%)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(1.8%)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476 (5.6%)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8444 (100%)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3643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&lt;=3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(1.6%)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 (37.7%)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 (20.1%)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 (33.1%)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(2.2%)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(5.2%)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1353 (100%)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3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&gt;3-&lt;5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(5.3%)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(22%)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(6.7%)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(36%)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(6.7%)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(23.3%)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(100%)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94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(50%)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(28.6%)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(7.1%)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(10.7%)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(3.6%)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(100%)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(2.9%)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 (36%)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 (18.5%)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 (33%)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(2.6%)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1531 (100%)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7140575" y="3544888"/>
            <a:ext cx="5032375" cy="31115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416824" cy="4896544"/>
            <a:chOff x="112545177" y="110461469"/>
            <a:chExt cx="3065760" cy="226008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09552" y="110461469"/>
              <a:ext cx="9144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6388" name="Picture 4" descr="fig5_16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5177" y="110677718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9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20688"/>
            <a:ext cx="7056784" cy="4824536"/>
            <a:chOff x="112545824" y="113368780"/>
            <a:chExt cx="3065760" cy="22898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629414" y="113368780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412" name="Picture 4" descr="fig5_17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5824" y="113614808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54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416824" cy="5040560"/>
            <a:chOff x="115047613" y="112959759"/>
            <a:chExt cx="3065760" cy="229088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5100685" y="112959759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8436" name="Picture 4" descr="fig5_18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47613" y="113206808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6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12768" cy="4536504"/>
            <a:chOff x="112187600" y="105938983"/>
            <a:chExt cx="3750480" cy="276148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238252" y="105938983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946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7600" y="106200150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3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-433388" y="5246688"/>
            <a:ext cx="4883151" cy="34147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47688" y="3673475"/>
            <a:ext cx="3740151" cy="28590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28066"/>
              </p:ext>
            </p:extLst>
          </p:nvPr>
        </p:nvGraphicFramePr>
        <p:xfrm>
          <a:off x="971600" y="400109"/>
          <a:ext cx="7200797" cy="6036673"/>
        </p:xfrm>
        <a:graphic>
          <a:graphicData uri="http://schemas.openxmlformats.org/drawingml/2006/table">
            <a:tbl>
              <a:tblPr/>
              <a:tblGrid>
                <a:gridCol w="2808312"/>
                <a:gridCol w="878497"/>
                <a:gridCol w="878497"/>
                <a:gridCol w="878497"/>
                <a:gridCol w="878497"/>
                <a:gridCol w="878497"/>
              </a:tblGrid>
              <a:tr h="319393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878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Haemodialysis Patients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2006 - 2010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67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45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9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HD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(PD)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495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Peritoneal 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534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31 December</a:t>
                      </a:r>
                      <a:endParaRPr lang="da-DK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7216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8232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8527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74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Home at 31 December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all Home Dialysis (HD and PD) Patients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14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new to HD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First Dialysis Treatment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Dialysis (PD)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Failed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Never Transplanted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Previous Transplant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Peritoneal 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31 December</a:t>
                      </a:r>
                      <a:endParaRPr lang="da-DK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1545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74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Dialysing (HD) at Home at 31 December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all Home Dialysis (HD and PD) Patients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4464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897" marR="28897" marT="14449" marB="144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403225" y="5868988"/>
            <a:ext cx="4076700" cy="5087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92696"/>
            <a:ext cx="6984776" cy="4754158"/>
            <a:chOff x="112187600" y="108942162"/>
            <a:chExt cx="3750480" cy="275924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247832" y="108942162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48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7600" y="109201082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37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620688"/>
            <a:ext cx="7344816" cy="4824536"/>
            <a:chOff x="112176380" y="111722763"/>
            <a:chExt cx="3750480" cy="27616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197342" y="111722763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150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76380" y="111984043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5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37332"/>
              </p:ext>
            </p:extLst>
          </p:nvPr>
        </p:nvGraphicFramePr>
        <p:xfrm>
          <a:off x="683568" y="1196752"/>
          <a:ext cx="7776863" cy="3768926"/>
        </p:xfrm>
        <a:graphic>
          <a:graphicData uri="http://schemas.openxmlformats.org/drawingml/2006/table">
            <a:tbl>
              <a:tblPr/>
              <a:tblGrid>
                <a:gridCol w="792391"/>
                <a:gridCol w="792391"/>
                <a:gridCol w="826911"/>
                <a:gridCol w="861085"/>
                <a:gridCol w="861085"/>
                <a:gridCol w="793104"/>
                <a:gridCol w="818078"/>
                <a:gridCol w="818078"/>
                <a:gridCol w="1213740"/>
              </a:tblGrid>
              <a:tr h="664701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03451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≥ 5 Sessions per Week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0621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90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73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(3.1%)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(.9%)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(2.2%)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(1.4%)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(1.5%)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(1.9%)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(1.8%)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21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(2.6%)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(1.8%)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(1.1%)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(1.3%)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(1.9%)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44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(3.4%)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(.9%)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(2.2%)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(1.6%)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(1.7%)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(1.6%)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(4.2%)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(2.6%)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(.8%)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(1.9%)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(2.1%)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710363" y="5210175"/>
            <a:ext cx="5492750" cy="1984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52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66688" y="5400675"/>
            <a:ext cx="5703888" cy="6486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60649"/>
              </p:ext>
            </p:extLst>
          </p:nvPr>
        </p:nvGraphicFramePr>
        <p:xfrm>
          <a:off x="467543" y="1268760"/>
          <a:ext cx="8208909" cy="3324473"/>
        </p:xfrm>
        <a:graphic>
          <a:graphicData uri="http://schemas.openxmlformats.org/drawingml/2006/table">
            <a:tbl>
              <a:tblPr/>
              <a:tblGrid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</a:tblGrid>
              <a:tr h="431266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8853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≥ 4.5 Hours Per Session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Three Sessions per Week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830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173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624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809 (50.8%)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1820 (65.9%)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744 (33.7%)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(53.8%)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 (24.4%)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 (73.9%)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(25.2%)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816 (53.2%)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2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769 (49.9%)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1717 (64.5%)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 (31.3%)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(53.6%)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 (25%)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 (79.6%)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 (24.8%)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748 (51%)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 (49.4%)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1713 (66.1%)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640 (31%)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(41.6%)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(21.8%)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 (76.7%)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(23.2%)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 (48.7%)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678 (49.7%)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1659 (66%)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611 (30.5%)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(35%)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(25.2%)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(83.2%)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(26.1%)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724 (55.1%)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713538" y="7289800"/>
            <a:ext cx="5478462" cy="2209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13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908800" y="3906838"/>
            <a:ext cx="5272088" cy="23891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03484"/>
              </p:ext>
            </p:extLst>
          </p:nvPr>
        </p:nvGraphicFramePr>
        <p:xfrm>
          <a:off x="467544" y="1007053"/>
          <a:ext cx="8208909" cy="3646083"/>
        </p:xfrm>
        <a:graphic>
          <a:graphicData uri="http://schemas.openxmlformats.org/drawingml/2006/table">
            <a:tbl>
              <a:tblPr/>
              <a:tblGrid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  <a:gridCol w="912101"/>
              </a:tblGrid>
              <a:tr h="385830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50274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&gt;12 Hours per Week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435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765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641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978 (61.3%)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2034 (73.9%)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954 (43.2%)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(62.7%)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 (29.5%)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 (77.4%)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 (32%)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984 (64.5%)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873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942 (61.2%)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1959 (73.5%)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870 (41.2%)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(62.1%)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 (30.6%)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 (80.2%)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 (30.8%)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900 (61.2%)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880 (60.6%)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1930 (74.4%)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837 (40.6%)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(46.8%)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 (26.7%)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(78.7%)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 (28.3%)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 (58.4%)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65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Dec-07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841 (62.3%)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1873 (74.5%)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804 (40.1%)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(42.7%)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 (31.5%)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 (84.7%)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 (31.1%)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819 (62.5%)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719888" y="10142538"/>
            <a:ext cx="5476875" cy="2060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12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318375" y="6723063"/>
            <a:ext cx="4862513" cy="2546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93968"/>
              </p:ext>
            </p:extLst>
          </p:nvPr>
        </p:nvGraphicFramePr>
        <p:xfrm>
          <a:off x="971601" y="548680"/>
          <a:ext cx="7128790" cy="5134168"/>
        </p:xfrm>
        <a:graphic>
          <a:graphicData uri="http://schemas.openxmlformats.org/drawingml/2006/table">
            <a:tbl>
              <a:tblPr/>
              <a:tblGrid>
                <a:gridCol w="1243785"/>
                <a:gridCol w="1177001"/>
                <a:gridCol w="1177001"/>
                <a:gridCol w="1177001"/>
                <a:gridCol w="1177001"/>
                <a:gridCol w="1177001"/>
              </a:tblGrid>
              <a:tr h="43710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3104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Patient Survival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1999 - 2010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391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391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080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1895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1999-2001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3966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[92, 94]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[85, 88]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[64, 67]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[47, 50]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2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4234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[92, 94]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[85, 87]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[64, 67]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[45, 48]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98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5255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[91, 93]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[85, 87]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[63, 66]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[46, 49]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0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[92, 93]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[86, 88]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129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31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9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1999-2001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726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[91, 95]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[84, 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[58, 66]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[37, 45]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9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2002-2004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[92, 96]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[85, 90]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[62, 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[41, 48]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98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2005-2007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[92, 95]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[86, 90]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[62, 68]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[39, 48]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2008-2010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1017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[91, 95]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[87, 91]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684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777875" y="5637213"/>
            <a:ext cx="3663950" cy="3140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60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312025" y="9615488"/>
            <a:ext cx="4873625" cy="2849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620688"/>
            <a:ext cx="7416824" cy="4680520"/>
            <a:chOff x="110720648" y="112039643"/>
            <a:chExt cx="3245312" cy="238466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0892572" y="112039643"/>
              <a:ext cx="914400" cy="2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662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57" t="-7025" r="-3831"/>
            <a:stretch>
              <a:fillRect/>
            </a:stretch>
          </p:blipFill>
          <p:spPr bwMode="auto">
            <a:xfrm>
              <a:off x="110720648" y="112282074"/>
              <a:ext cx="3245312" cy="214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758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955675" y="4654550"/>
            <a:ext cx="5400675" cy="2800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908720"/>
            <a:ext cx="7488832" cy="4608512"/>
            <a:chOff x="114134426" y="111715680"/>
            <a:chExt cx="3244463" cy="246319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186198" y="111715680"/>
              <a:ext cx="1008994" cy="24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765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469" r="-2129"/>
            <a:stretch>
              <a:fillRect/>
            </a:stretch>
          </p:blipFill>
          <p:spPr bwMode="auto">
            <a:xfrm>
              <a:off x="114134426" y="111966305"/>
              <a:ext cx="3244463" cy="2212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156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836712"/>
            <a:ext cx="7344816" cy="4536504"/>
            <a:chOff x="112472263" y="110395993"/>
            <a:chExt cx="3787173" cy="271248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524913" y="110395993"/>
              <a:ext cx="914400" cy="24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5.27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86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60" r="-4520"/>
            <a:stretch>
              <a:fillRect/>
            </a:stretch>
          </p:blipFill>
          <p:spPr bwMode="auto">
            <a:xfrm>
              <a:off x="112472263" y="110638284"/>
              <a:ext cx="3787173" cy="2470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130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908720"/>
            <a:ext cx="7416824" cy="4680520"/>
            <a:chOff x="112472263" y="113720581"/>
            <a:chExt cx="3773525" cy="279130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531772" y="113720581"/>
              <a:ext cx="1008994" cy="24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5.28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70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649" r="-4143"/>
            <a:stretch>
              <a:fillRect/>
            </a:stretch>
          </p:blipFill>
          <p:spPr bwMode="auto">
            <a:xfrm>
              <a:off x="112472263" y="113959813"/>
              <a:ext cx="3773525" cy="2552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977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15616" y="620688"/>
            <a:ext cx="6840760" cy="4608512"/>
            <a:chOff x="111961631" y="105718778"/>
            <a:chExt cx="4173587" cy="300375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1961631" y="105718778"/>
              <a:ext cx="914400" cy="22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68578" y="105944775"/>
              <a:ext cx="4166640" cy="2777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6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05528"/>
              </p:ext>
            </p:extLst>
          </p:nvPr>
        </p:nvGraphicFramePr>
        <p:xfrm>
          <a:off x="683568" y="581952"/>
          <a:ext cx="7776866" cy="4863272"/>
        </p:xfrm>
        <a:graphic>
          <a:graphicData uri="http://schemas.openxmlformats.org/drawingml/2006/table">
            <a:tbl>
              <a:tblPr/>
              <a:tblGrid>
                <a:gridCol w="2047921"/>
                <a:gridCol w="1145789"/>
                <a:gridCol w="1145789"/>
                <a:gridCol w="1145789"/>
                <a:gridCol w="1145789"/>
                <a:gridCol w="1145789"/>
              </a:tblGrid>
              <a:tr h="47582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5.29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5499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Diabetic / Non Diabetic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1999 - 2010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564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78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</a:t>
                      </a:r>
                      <a:b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401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62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 Diabetic  (n=10,869)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12939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[92, 93]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[86, 87]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[66, 68]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[49, 51]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Diabetic  (n=4,806)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5686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[92, 94]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[86, 87]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[61, 64]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[41, 44]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82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 Diabetic  (n=1,436)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[92, 94]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[86, 89]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[65, 69]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[45, 51]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Diabetic   (n=1,237)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[94, 96]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[87, 90]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[60, 65]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[35, 42]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07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42875" y="3527425"/>
            <a:ext cx="4283075" cy="2898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102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99592" y="908720"/>
            <a:ext cx="7272808" cy="4320480"/>
            <a:chOff x="112230704" y="109008007"/>
            <a:chExt cx="3623400" cy="2656839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293646" y="109008007"/>
              <a:ext cx="914400" cy="24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174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0704" y="109249246"/>
              <a:ext cx="3623400" cy="241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96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3608" y="908720"/>
            <a:ext cx="7056784" cy="4320480"/>
            <a:chOff x="112230704" y="111893912"/>
            <a:chExt cx="3623400" cy="2661451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297701" y="111893912"/>
              <a:ext cx="1008994" cy="24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5.31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27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30704" y="112139763"/>
              <a:ext cx="3623400" cy="241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413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40357"/>
              </p:ext>
            </p:extLst>
          </p:nvPr>
        </p:nvGraphicFramePr>
        <p:xfrm>
          <a:off x="971600" y="623604"/>
          <a:ext cx="7200802" cy="5253668"/>
        </p:xfrm>
        <a:graphic>
          <a:graphicData uri="http://schemas.openxmlformats.org/drawingml/2006/table">
            <a:tbl>
              <a:tblPr/>
              <a:tblGrid>
                <a:gridCol w="1591132"/>
                <a:gridCol w="1121934"/>
                <a:gridCol w="1121934"/>
                <a:gridCol w="1121934"/>
                <a:gridCol w="1121934"/>
                <a:gridCol w="1121934"/>
              </a:tblGrid>
              <a:tr h="39125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8438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By Age Group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1999 - 2010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376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 Patients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24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30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1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5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[97, 99]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[85, 89]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[77, 82]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5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[95, 96]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[91, 93]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[76, 78]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[61, 65]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99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6668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[91, 93]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[84, 86]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[61, 63]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[42, 45]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[85, 88]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[76, 79]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[44, 48]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[23, 26]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121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2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1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0-39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484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[98, 100]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[94, 98]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[78, 87]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[65, 77]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5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40-59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[94, 96]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[89, 92]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[71, 76]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[48, 55]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954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60-74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[91, 94]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[84, 88]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[54, 60]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[30, 37]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6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&gt;=75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[79, 87]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[66, 76]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[27, 39]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[12, 23]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121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8488363" y="3217863"/>
            <a:ext cx="3679825" cy="3432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377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206625" y="2873375"/>
            <a:ext cx="3784600" cy="4483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43608" y="908720"/>
            <a:ext cx="7128792" cy="4896544"/>
            <a:chOff x="112898158" y="111501912"/>
            <a:chExt cx="3623400" cy="270314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959385" y="111501912"/>
              <a:ext cx="914400" cy="287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5.33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482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8158" y="111789461"/>
              <a:ext cx="3623400" cy="241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0797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578100" y="7462838"/>
            <a:ext cx="3379788" cy="45005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908720"/>
            <a:ext cx="7344816" cy="4824536"/>
            <a:chOff x="112894803" y="114340359"/>
            <a:chExt cx="3623400" cy="270347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2953494" y="114340359"/>
              <a:ext cx="1008994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5.34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584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4803" y="114628230"/>
              <a:ext cx="3623400" cy="241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065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865938" y="2871788"/>
            <a:ext cx="5562600" cy="44084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84897"/>
              </p:ext>
            </p:extLst>
          </p:nvPr>
        </p:nvGraphicFramePr>
        <p:xfrm>
          <a:off x="971599" y="401964"/>
          <a:ext cx="7200801" cy="5907356"/>
        </p:xfrm>
        <a:graphic>
          <a:graphicData uri="http://schemas.openxmlformats.org/drawingml/2006/table">
            <a:tbl>
              <a:tblPr/>
              <a:tblGrid>
                <a:gridCol w="2155096"/>
                <a:gridCol w="720815"/>
                <a:gridCol w="720815"/>
                <a:gridCol w="720815"/>
                <a:gridCol w="720815"/>
                <a:gridCol w="720815"/>
                <a:gridCol w="720815"/>
                <a:gridCol w="720815"/>
              </a:tblGrid>
              <a:tr h="387974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588" marR="65588" marT="65588" marB="6558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2442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Haemodialyser Membrane Types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321" marR="33321" marT="33321" marB="33321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894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Dialyser Membrane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Flux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Square Metres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333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&lt;1.0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1.0-1.4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1.5-1.7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1.8-1.9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&gt;1.9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934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CELLULOSE ACETATE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CELLULOSE TRIACETATE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DIACETATE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POLYETHERSULFONE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39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POLYNEPHRON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POLYSULPHONE-HELIXONE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4859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8460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6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POLYAMIX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36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POLYSULPHONE-HELIXONE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HIGH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32789" marB="3278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789" marR="32789" marT="16394" marB="163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770188" y="2914650"/>
            <a:ext cx="3421062" cy="4173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244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59327"/>
              </p:ext>
            </p:extLst>
          </p:nvPr>
        </p:nvGraphicFramePr>
        <p:xfrm>
          <a:off x="683571" y="1268760"/>
          <a:ext cx="7704855" cy="3600399"/>
        </p:xfrm>
        <a:graphic>
          <a:graphicData uri="http://schemas.openxmlformats.org/drawingml/2006/table">
            <a:tbl>
              <a:tblPr/>
              <a:tblGrid>
                <a:gridCol w="1444671"/>
                <a:gridCol w="695576"/>
                <a:gridCol w="695576"/>
                <a:gridCol w="695576"/>
                <a:gridCol w="695576"/>
                <a:gridCol w="695576"/>
                <a:gridCol w="695576"/>
                <a:gridCol w="695576"/>
                <a:gridCol w="695576"/>
                <a:gridCol w="695576"/>
              </a:tblGrid>
              <a:tr h="576729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2453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Patients at end of 2010 by HD Modality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097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828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Haemodiafiltration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1,003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28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Haemodialysis -Hollow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2,669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2,380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1,490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1,307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9,651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28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Haemofiltration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2,969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2,397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1,722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612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832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1,600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10,700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85750" y="8512175"/>
            <a:ext cx="4957763" cy="1693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36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87624" y="764704"/>
            <a:ext cx="6840760" cy="4608512"/>
            <a:chOff x="110724999" y="112204797"/>
            <a:chExt cx="3194280" cy="239544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0861676" y="112204797"/>
              <a:ext cx="914400" cy="266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5.37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8916" name="Picture 4" descr="Fig5_37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24999" y="112470717"/>
              <a:ext cx="3194280" cy="212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10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152400" y="2774950"/>
            <a:ext cx="5211763" cy="4648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620688"/>
            <a:ext cx="7488832" cy="4896544"/>
            <a:chOff x="114193731" y="112657027"/>
            <a:chExt cx="3194280" cy="2392161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14331033" y="112657027"/>
              <a:ext cx="914400" cy="266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9940" name="Picture 4" descr="Fig5_38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93731" y="112919668"/>
              <a:ext cx="3194280" cy="212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831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9328150" y="3281363"/>
            <a:ext cx="4013200" cy="33289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6397"/>
              </p:ext>
            </p:extLst>
          </p:nvPr>
        </p:nvGraphicFramePr>
        <p:xfrm>
          <a:off x="971600" y="188640"/>
          <a:ext cx="7200799" cy="6417055"/>
        </p:xfrm>
        <a:graphic>
          <a:graphicData uri="http://schemas.openxmlformats.org/drawingml/2006/table">
            <a:tbl>
              <a:tblPr/>
              <a:tblGrid>
                <a:gridCol w="1574869"/>
                <a:gridCol w="1125186"/>
                <a:gridCol w="1125186"/>
                <a:gridCol w="1125186"/>
                <a:gridCol w="1125186"/>
                <a:gridCol w="1125186"/>
              </a:tblGrid>
              <a:tr h="28339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367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Haemodialysis Patients    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 2006 - 2010     Number (%)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8949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88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(5%)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(10%)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 (9%)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 (8%)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 (9%)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 (8%)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 (14%)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 (15%)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454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437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 (21%)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442 (21%)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532 (26%)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485 (24%)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 (25%)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513 (25%)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 (24%)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 (20%)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 (20%)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431 (20%)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411 (20%)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397 (20%)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(2%)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2062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2149 (100%)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2056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1986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0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 (4%)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697 (10%)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737 (10%)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692 (9%)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692 (8%)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684 (8%)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1142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1210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1274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1314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1310 (15%)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1568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1618 (21%)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1719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1775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1841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1753 (24%)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1804 (24%)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1894 (24%)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1980 (24%)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2052 (24%)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1469 (20%)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1602 (21%)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1685 (21%)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1766 (21%)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1854 (22%)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 (4%)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 (5%)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7216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7592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7919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8232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8527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0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463 (22%)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 (24%)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 (21%)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 (25%)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 (21%)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Analgesic Nephropathy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 (15%)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 (16%)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 (15%)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(14%)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(14%)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 (6%)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(6%)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 (6%)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 (6%)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(7%)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(3%)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(3%)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(2%)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681 (33%)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 (32%)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746 (35%)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680 (33%)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 (36%)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 (12%)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(11%)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 (11%)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 (11%)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 (12%)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(6%)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(7%)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(7%)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 (7%)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 (6%)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64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2062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2149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2056 (100%)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1986 (100%)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41">
                <a:tc gridSpan="6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</a:t>
                      </a: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haemodialysis treatment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24" marR="23324" marT="11662" marB="1166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7699375" y="5964238"/>
            <a:ext cx="5437188" cy="5837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0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31640" y="908720"/>
            <a:ext cx="6480720" cy="4968552"/>
            <a:chOff x="112506359" y="109878646"/>
            <a:chExt cx="3775539" cy="327029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509150" y="10987864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5.39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096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7" b="2016"/>
            <a:stretch>
              <a:fillRect/>
            </a:stretch>
          </p:blipFill>
          <p:spPr bwMode="auto">
            <a:xfrm>
              <a:off x="112506359" y="110129593"/>
              <a:ext cx="3775539" cy="3019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99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31640" y="836712"/>
            <a:ext cx="6552728" cy="5256584"/>
            <a:chOff x="112511132" y="113240506"/>
            <a:chExt cx="3778493" cy="327761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515309" y="113240506"/>
              <a:ext cx="946480" cy="234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98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1132" y="113474747"/>
              <a:ext cx="3778493" cy="3043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9179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35696" y="908720"/>
            <a:ext cx="5544616" cy="4824536"/>
            <a:chOff x="112592791" y="107843330"/>
            <a:chExt cx="2926440" cy="2685486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595928" y="10784333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301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92791" y="108090116"/>
              <a:ext cx="2926440" cy="24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84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fi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616624" cy="467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91680" y="530870"/>
            <a:ext cx="18002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5.42 - Australia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33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760640" cy="479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91680" y="530870"/>
            <a:ext cx="18002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5.42 – New Zealand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07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764704"/>
            <a:ext cx="6840760" cy="4752528"/>
            <a:chOff x="111806400" y="110936470"/>
            <a:chExt cx="3065760" cy="22922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895687" y="11093647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608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06400" y="11118483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484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908720"/>
            <a:ext cx="6552728" cy="4464496"/>
            <a:chOff x="115069800" y="110936466"/>
            <a:chExt cx="3065760" cy="22922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5135521" y="11093646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710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9800" y="111184826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637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980728"/>
            <a:ext cx="7344816" cy="4824536"/>
            <a:chOff x="111806400" y="114137650"/>
            <a:chExt cx="3065760" cy="229334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882987" y="11413765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813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06400" y="11438715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4943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908720"/>
            <a:ext cx="7128792" cy="4618768"/>
            <a:chOff x="115072950" y="114167907"/>
            <a:chExt cx="3065760" cy="226308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5135521" y="11416790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915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72950" y="11438715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2287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836712"/>
            <a:ext cx="6048672" cy="4824536"/>
            <a:chOff x="112603150" y="108164325"/>
            <a:chExt cx="2916000" cy="268225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64050" y="10816432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018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03150" y="108416575"/>
              <a:ext cx="2916000" cy="243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05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5815013" y="8177213"/>
            <a:ext cx="6376987" cy="37163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912768" cy="4896570"/>
            <a:chOff x="104230798" y="105666400"/>
            <a:chExt cx="4166507" cy="302691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4230798" y="105666400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12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31025" y="105915798"/>
              <a:ext cx="4166280" cy="277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38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908720"/>
            <a:ext cx="6552728" cy="4603570"/>
            <a:chOff x="112568758" y="110652335"/>
            <a:chExt cx="2916000" cy="271631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31563" y="11065233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120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8758" y="110938654"/>
              <a:ext cx="2916000" cy="243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0788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764704"/>
            <a:ext cx="6552728" cy="4680520"/>
            <a:chOff x="111159150" y="110810510"/>
            <a:chExt cx="3054960" cy="229006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241357" y="11081051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5.49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222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59150" y="111063934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8587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764704"/>
            <a:ext cx="6840760" cy="4824536"/>
            <a:chOff x="114396599" y="110349647"/>
            <a:chExt cx="3054960" cy="228741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469874" y="11034964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325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96599" y="110600421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8545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836712"/>
            <a:ext cx="6768752" cy="4896544"/>
            <a:chOff x="111146477" y="112988884"/>
            <a:chExt cx="3065760" cy="22951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226222" y="11298888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42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46477" y="113240174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830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908720"/>
            <a:ext cx="6696744" cy="4536504"/>
            <a:chOff x="114389546" y="112988903"/>
            <a:chExt cx="3065760" cy="22951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444417" y="11298890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530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9546" y="113240193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5811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980728"/>
            <a:ext cx="6264696" cy="4680520"/>
            <a:chOff x="112655025" y="107305162"/>
            <a:chExt cx="2804040" cy="259026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713379" y="10730516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632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55025" y="107558725"/>
              <a:ext cx="2804040" cy="23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4249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764704"/>
            <a:ext cx="7128792" cy="4536504"/>
            <a:chOff x="110894040" y="112303321"/>
            <a:chExt cx="3054960" cy="228641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68292" y="11230332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734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94040" y="112553100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3933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764704"/>
            <a:ext cx="6336704" cy="4608512"/>
            <a:chOff x="114149025" y="112303321"/>
            <a:chExt cx="3054960" cy="228641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17854" y="11230332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83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9025" y="112553100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541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80" y="620688"/>
            <a:ext cx="5760640" cy="4968552"/>
            <a:chOff x="114907350" y="110303100"/>
            <a:chExt cx="2886480" cy="265647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962980" y="11030310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93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07350" y="110554175"/>
              <a:ext cx="2886480" cy="24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087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836712"/>
            <a:ext cx="6552728" cy="4392488"/>
            <a:chOff x="113199661" y="115128595"/>
            <a:chExt cx="3065799" cy="23229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272405" y="115128595"/>
              <a:ext cx="914400" cy="28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042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99661" y="115407675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78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55984"/>
              </p:ext>
            </p:extLst>
          </p:nvPr>
        </p:nvGraphicFramePr>
        <p:xfrm>
          <a:off x="971600" y="260648"/>
          <a:ext cx="7200800" cy="6185762"/>
        </p:xfrm>
        <a:graphic>
          <a:graphicData uri="http://schemas.openxmlformats.org/drawingml/2006/table">
            <a:tbl>
              <a:tblPr/>
              <a:tblGrid>
                <a:gridCol w="1700305"/>
                <a:gridCol w="1100099"/>
                <a:gridCol w="1100099"/>
                <a:gridCol w="1100099"/>
                <a:gridCol w="1100099"/>
                <a:gridCol w="1100099"/>
              </a:tblGrid>
              <a:tr h="21239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270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of Haemodialysis Patients   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   2006 - 2010       Number (%)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94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Age Groups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013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3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(7%)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(13%)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(23%)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(17%)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(25%)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(26%)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(30%)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(24%)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(28%)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31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(23%)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(23%)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 Dialysing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00-14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(6%)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(12%)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(11%)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 (11%)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 (11%)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 (20%)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 (20%)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 (20%)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 (28%)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 (27%)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 (28%)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 (27%)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 (28%)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 (21%)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(8%)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 (10%)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&gt;=85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1231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1325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1545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3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6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Primary Renal Disease *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(23%)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(18%)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(22%)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(23%)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Nephropathy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(11%)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 Disease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(6%)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 Nephropathy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 (45%)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(43%)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(52%)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 (49%)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 (52%)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(8%)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(12%)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(12%)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(10%)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(9%)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(7%)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(3%)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52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 (100%)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391 (100%)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8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</a:t>
                      </a: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 receiving first haemodialysis treatment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517" marR="23517" marT="11758" marB="117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0163" y="5794375"/>
            <a:ext cx="5327650" cy="62976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8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836712"/>
            <a:ext cx="6480720" cy="4392488"/>
            <a:chOff x="116472400" y="115126900"/>
            <a:chExt cx="3065799" cy="232464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6541750" y="115126900"/>
              <a:ext cx="914400" cy="28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144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72400" y="115407675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6273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908720"/>
            <a:ext cx="6552728" cy="4752528"/>
            <a:chOff x="107568750" y="108000571"/>
            <a:chExt cx="2889600" cy="265782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637840" y="10800057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5.59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246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68750" y="108250400"/>
              <a:ext cx="2889600" cy="24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6400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836712"/>
            <a:ext cx="6768752" cy="4824536"/>
            <a:chOff x="105842300" y="112623100"/>
            <a:chExt cx="3065760" cy="23436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5893689" y="112623100"/>
              <a:ext cx="914400" cy="29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349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2300" y="112922925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655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836712"/>
            <a:ext cx="6840760" cy="4824536"/>
            <a:chOff x="109104990" y="112623100"/>
            <a:chExt cx="3065760" cy="23436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9144827" y="112623100"/>
              <a:ext cx="914400" cy="29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451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04990" y="112922925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4899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0680" y="836712"/>
            <a:ext cx="5813648" cy="4799483"/>
            <a:chOff x="112621198" y="110478049"/>
            <a:chExt cx="2647800" cy="24583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82830" y="11047804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554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21198" y="110729914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97943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620688"/>
            <a:ext cx="6552728" cy="5256584"/>
            <a:chOff x="115474998" y="110478049"/>
            <a:chExt cx="2647800" cy="24583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5519078" y="11047804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656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4998" y="110729914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42592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54979"/>
              </p:ext>
            </p:extLst>
          </p:nvPr>
        </p:nvGraphicFramePr>
        <p:xfrm>
          <a:off x="971600" y="548680"/>
          <a:ext cx="7200799" cy="5544615"/>
        </p:xfrm>
        <a:graphic>
          <a:graphicData uri="http://schemas.openxmlformats.org/drawingml/2006/table">
            <a:tbl>
              <a:tblPr/>
              <a:tblGrid>
                <a:gridCol w="2057176"/>
                <a:gridCol w="1714541"/>
                <a:gridCol w="1714541"/>
                <a:gridCol w="1714541"/>
              </a:tblGrid>
              <a:tr h="567107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5.64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24639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Urea Reduction Ratio - Prevalent Patients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Three Sessions per Week - December 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038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Hours per Session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Urea Reduction Ratio %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76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 65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&gt;=65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5109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  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4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&lt;4 hours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(18.1%)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 (81.9%)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2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hours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 (8.3%)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2715 (91.7%)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62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&gt;4-5 hours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 (7.4%)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3265 (92.6%)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3527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1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 hours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(11.7%)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(88.3%)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22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 (8.4%)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6424 (91.6%)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3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&lt;4 hours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(40.0%)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(60.0%)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2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hours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(32.3%)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 (67.7%)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22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&gt;4-5 hours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(28.2%)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 (71.8%)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2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 hours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(15.5%)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(84.5%)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75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 (29.2%)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835 (70.8%)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1179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8272463" y="7956550"/>
            <a:ext cx="3902075" cy="33893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5724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980728"/>
            <a:ext cx="6552728" cy="4680520"/>
            <a:chOff x="110889875" y="108351935"/>
            <a:chExt cx="3065760" cy="22924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38807" y="10835193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861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9875" y="108600525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1190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908720"/>
            <a:ext cx="6336704" cy="4680520"/>
            <a:chOff x="114146025" y="108351935"/>
            <a:chExt cx="3065760" cy="229243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06022" y="10835193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963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6025" y="108600525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54836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908720"/>
            <a:ext cx="6192688" cy="4536504"/>
            <a:chOff x="110889875" y="111179068"/>
            <a:chExt cx="3065760" cy="229572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53799" y="11117906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066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9875" y="11143095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95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506413" y="8047038"/>
            <a:ext cx="5102226" cy="4035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9722" y="620688"/>
            <a:ext cx="7548702" cy="5688632"/>
            <a:chOff x="112385138" y="109366111"/>
            <a:chExt cx="3333600" cy="247564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452700" y="109366111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172" name="Picture 4" descr="fig5_7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85138" y="109619356"/>
              <a:ext cx="3333600" cy="222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4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836712"/>
            <a:ext cx="6552728" cy="4752528"/>
            <a:chOff x="114146025" y="111173458"/>
            <a:chExt cx="3065760" cy="229713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09197" y="11117345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168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6025" y="111426750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55733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836712"/>
            <a:ext cx="6192688" cy="4608512"/>
            <a:chOff x="113761310" y="110439556"/>
            <a:chExt cx="2760120" cy="229256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826260" y="110439556"/>
              <a:ext cx="1048458" cy="256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5.69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270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1310" y="110693935"/>
              <a:ext cx="2760120" cy="2038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491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836712"/>
            <a:ext cx="6192688" cy="4680520"/>
            <a:chOff x="117005115" y="110439523"/>
            <a:chExt cx="2768040" cy="229603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7079664" y="110439523"/>
              <a:ext cx="1051438" cy="25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373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05115" y="110694281"/>
              <a:ext cx="2768040" cy="2041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4869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836712"/>
            <a:ext cx="6696744" cy="4752528"/>
            <a:chOff x="113761310" y="113225929"/>
            <a:chExt cx="2822400" cy="231867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826493" y="113225929"/>
              <a:ext cx="1052217" cy="25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475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1310" y="113481008"/>
              <a:ext cx="2822400" cy="2063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033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i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44078"/>
            <a:ext cx="6408712" cy="48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91680" y="617078"/>
            <a:ext cx="10541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rPr>
              <a:t>Figure 5.72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99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908720"/>
            <a:ext cx="6264696" cy="4608512"/>
            <a:chOff x="111315073" y="106389759"/>
            <a:chExt cx="2647800" cy="245749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380160" y="10638975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680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15073" y="106640750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61536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0470" y="764704"/>
            <a:ext cx="6421889" cy="4752528"/>
            <a:chOff x="114156675" y="106389759"/>
            <a:chExt cx="2647800" cy="245749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09544" y="106389759"/>
              <a:ext cx="977010" cy="250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782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6675" y="106640750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57856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764704"/>
            <a:ext cx="6192688" cy="4752528"/>
            <a:chOff x="111307122" y="109250449"/>
            <a:chExt cx="2647800" cy="245887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359995" y="109250449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885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7122" y="109502825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1164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764704"/>
            <a:ext cx="6768752" cy="4752528"/>
            <a:chOff x="114139422" y="109051630"/>
            <a:chExt cx="3053241" cy="251892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21309" y="109051630"/>
              <a:ext cx="1040485" cy="259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987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39422" y="109300882"/>
              <a:ext cx="3053241" cy="2269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178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836712"/>
            <a:ext cx="6552728" cy="4752528"/>
            <a:chOff x="110854903" y="112027022"/>
            <a:chExt cx="3105000" cy="284057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938897" y="11202702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090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4903" y="112280100"/>
              <a:ext cx="3105000" cy="258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222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396038" y="3394075"/>
            <a:ext cx="5799137" cy="31337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20688"/>
            <a:ext cx="7488832" cy="5184576"/>
            <a:chOff x="112385138" y="111990884"/>
            <a:chExt cx="3333600" cy="247972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459777" y="111990884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196" name="Picture 4" descr="fig5_8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85138" y="112248209"/>
              <a:ext cx="3333600" cy="222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81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836712"/>
            <a:ext cx="6264696" cy="4636367"/>
            <a:chOff x="114153843" y="112005294"/>
            <a:chExt cx="3318720" cy="295300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206309" y="112005294"/>
              <a:ext cx="1130400" cy="2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5.78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192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" b="1421"/>
            <a:stretch>
              <a:fillRect/>
            </a:stretch>
          </p:blipFill>
          <p:spPr bwMode="auto">
            <a:xfrm>
              <a:off x="114153843" y="112271275"/>
              <a:ext cx="3318720" cy="2687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9419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6685"/>
              </p:ext>
            </p:extLst>
          </p:nvPr>
        </p:nvGraphicFramePr>
        <p:xfrm>
          <a:off x="971600" y="616607"/>
          <a:ext cx="7200803" cy="4912603"/>
        </p:xfrm>
        <a:graphic>
          <a:graphicData uri="http://schemas.openxmlformats.org/drawingml/2006/table">
            <a:tbl>
              <a:tblPr/>
              <a:tblGrid>
                <a:gridCol w="1004299"/>
                <a:gridCol w="774563"/>
                <a:gridCol w="774563"/>
                <a:gridCol w="774563"/>
                <a:gridCol w="774563"/>
                <a:gridCol w="774563"/>
                <a:gridCol w="774563"/>
                <a:gridCol w="774563"/>
                <a:gridCol w="774563"/>
              </a:tblGrid>
              <a:tr h="361409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5.79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3452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Vascular Access at First Treatment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as Initial Modality    1-Jan-2007  to  31-Dec-2010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82502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42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AVG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41959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683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7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(41%)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 (59%)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 (36%)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 (64%)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 (41%)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(59%)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(41%)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 (59%)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2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(35%)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 (65%)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 (33%)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 (67%)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(36%)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 (64%)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 (36%)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 (64%)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72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 (47%)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(53%)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(47%)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 (53%)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 (50%)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 (50%)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 (45%)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 (55%)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2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(41%)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(59%)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(65%)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(43%)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(57%)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(61%)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(39%)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72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(58%)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(42%)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(54%)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(46%)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(61%)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(39%)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(41%)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(59%)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2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(31%)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(69%)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(49%)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(51%)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(46%)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(54%)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(46%)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(54%)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72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(33%)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(67%)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(34%)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 (66%)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(39%)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(61%)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(31%)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(69%)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87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389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07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(25%)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 (75%)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(23%)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 (77%)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 (31%)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 (69%)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(25%)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(75%)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99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2856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836712"/>
            <a:ext cx="6696744" cy="4608512"/>
            <a:chOff x="111958511" y="113652218"/>
            <a:chExt cx="3065799" cy="229266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010607" y="11365221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397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8511" y="113901018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6828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908720"/>
            <a:ext cx="6696744" cy="4608512"/>
            <a:chOff x="115212990" y="113652192"/>
            <a:chExt cx="3065799" cy="229266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5260718" y="11365219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49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12990" y="113900992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97237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836712"/>
            <a:ext cx="6264696" cy="4608512"/>
            <a:chOff x="112580045" y="108143350"/>
            <a:chExt cx="2943120" cy="26992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53432" y="10814335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602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80045" y="108389950"/>
              <a:ext cx="2943120" cy="24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03478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672" y="836712"/>
            <a:ext cx="5976664" cy="4625755"/>
            <a:chOff x="112541649" y="111308413"/>
            <a:chExt cx="3015120" cy="276105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12316" y="11130841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704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1649" y="111556865"/>
              <a:ext cx="3015120" cy="251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2591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688" y="836712"/>
            <a:ext cx="5616624" cy="4824536"/>
            <a:chOff x="112542150" y="108620735"/>
            <a:chExt cx="2787120" cy="257661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01953" y="10862073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806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2150" y="108874751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80435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764704"/>
            <a:ext cx="6048672" cy="4752528"/>
            <a:chOff x="115518150" y="108631955"/>
            <a:chExt cx="2787120" cy="257389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5584043" y="10863195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909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18150" y="108883251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4842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764704"/>
            <a:ext cx="6408712" cy="4752528"/>
            <a:chOff x="112542150" y="111303070"/>
            <a:chExt cx="2787120" cy="25689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593330" y="11130307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011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2150" y="111549416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737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764704"/>
            <a:ext cx="6552728" cy="4752528"/>
            <a:chOff x="115514235" y="111303071"/>
            <a:chExt cx="2787120" cy="256894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5572550" y="11130307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114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14235" y="111549417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51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937500" y="6407150"/>
            <a:ext cx="4981575" cy="5768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620688"/>
            <a:ext cx="7200800" cy="5040560"/>
            <a:chOff x="112518425" y="112744559"/>
            <a:chExt cx="3344509" cy="250341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2595292" y="112744559"/>
              <a:ext cx="914400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220" name="Picture 4" descr="fig5_9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8425" y="113018301"/>
              <a:ext cx="3344509" cy="2229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331640" y="836712"/>
            <a:ext cx="6552728" cy="4896544"/>
            <a:chOff x="112256959" y="111904959"/>
            <a:chExt cx="3615227" cy="3067467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12316632" y="111904959"/>
              <a:ext cx="984450" cy="25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2170" name="Picture 10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8" b="3378"/>
            <a:stretch>
              <a:fillRect/>
            </a:stretch>
          </p:blipFill>
          <p:spPr bwMode="auto">
            <a:xfrm>
              <a:off x="112256959" y="112163291"/>
              <a:ext cx="3615227" cy="280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4360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908720"/>
            <a:ext cx="6264696" cy="4968552"/>
            <a:chOff x="112587275" y="107949397"/>
            <a:chExt cx="2926446" cy="269285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78068" y="10794939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3188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87275" y="108203550"/>
              <a:ext cx="2926446" cy="2438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94736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672" y="836712"/>
            <a:ext cx="5976664" cy="4752528"/>
            <a:chOff x="112590940" y="110709338"/>
            <a:chExt cx="2926446" cy="268726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644087" y="11070933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4212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90940" y="110957897"/>
              <a:ext cx="2926446" cy="2438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1884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25426"/>
              </p:ext>
            </p:extLst>
          </p:nvPr>
        </p:nvGraphicFramePr>
        <p:xfrm>
          <a:off x="827584" y="548680"/>
          <a:ext cx="7416828" cy="4896544"/>
        </p:xfrm>
        <a:graphic>
          <a:graphicData uri="http://schemas.openxmlformats.org/drawingml/2006/table">
            <a:tbl>
              <a:tblPr/>
              <a:tblGrid>
                <a:gridCol w="987428"/>
                <a:gridCol w="803675"/>
                <a:gridCol w="803675"/>
                <a:gridCol w="803675"/>
                <a:gridCol w="803675"/>
                <a:gridCol w="803675"/>
                <a:gridCol w="803675"/>
                <a:gridCol w="803675"/>
                <a:gridCol w="803675"/>
              </a:tblGrid>
              <a:tr h="383891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5.91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5642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Prevalent Vascular Access at 31-Dec-2010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0074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2007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2008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2009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442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AVG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550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498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0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1232 (89%)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(11%)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1283 (87%)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(13%)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1373 (88%)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(12%)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1423 (88%)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(12%)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2142 (84%)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 (16%)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2197 (84%)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421 (16%)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2245 (83%)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448 (17%)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2358 (85%)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 (15%)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1790 (89%)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 (11%)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1857 (90%)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(10%)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1895 (89%)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 (11%)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1964 (89%)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 (11%)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(88%)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(12%)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(82%)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(80%)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(20%)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 (88%)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436 (90%)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(10%)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 (88%)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(12%)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485 (90%)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(10%)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 (89%)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(11%)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 (89%)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(11%)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 (91%)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 (96%)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 (92%)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 (77%)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 (23%)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561 (73%)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 (27%)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592 (76%)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 (24%)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614 (78%)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(22%)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33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98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61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991 (75%)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 (25%)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983 (73%)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 (27%)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1111 (75%)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 (25%)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1203 (78%)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 (22%)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9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16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5656" y="908720"/>
            <a:ext cx="6264696" cy="4032448"/>
            <a:chOff x="113144806" y="115141483"/>
            <a:chExt cx="3173736" cy="229256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3230701" y="11514148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6260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5" b="1695"/>
            <a:stretch>
              <a:fillRect/>
            </a:stretch>
          </p:blipFill>
          <p:spPr bwMode="auto">
            <a:xfrm>
              <a:off x="113144806" y="115389962"/>
              <a:ext cx="3173736" cy="2044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13126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664" y="836712"/>
            <a:ext cx="6120680" cy="4392488"/>
            <a:chOff x="116516682" y="115134721"/>
            <a:chExt cx="3184864" cy="229565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6616174" y="11513472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7284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" b="1866"/>
            <a:stretch>
              <a:fillRect/>
            </a:stretch>
          </p:blipFill>
          <p:spPr bwMode="auto">
            <a:xfrm>
              <a:off x="116516682" y="115386375"/>
              <a:ext cx="3184864" cy="204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94321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608" y="692696"/>
            <a:ext cx="7056784" cy="4968552"/>
            <a:chOff x="112450944" y="107363680"/>
            <a:chExt cx="3193560" cy="241192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510093" y="107363680"/>
              <a:ext cx="939900" cy="2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8308" name="Picture 4" descr="Fig5_94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50944" y="107646564"/>
              <a:ext cx="3193560" cy="2129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40294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836712"/>
            <a:ext cx="6552728" cy="4608512"/>
            <a:chOff x="112450944" y="109940144"/>
            <a:chExt cx="3193560" cy="240980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516031" y="109940144"/>
              <a:ext cx="939900" cy="2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9332" name="Picture 4" descr="Fig5_95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50944" y="110220907"/>
              <a:ext cx="3193560" cy="2129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61179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836712"/>
            <a:ext cx="6840760" cy="4680520"/>
            <a:chOff x="112374767" y="112605237"/>
            <a:chExt cx="3353313" cy="239079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2457645" y="112605237"/>
              <a:ext cx="939900" cy="2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0356" name="Picture 4" descr="Fig5_96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3" b="2203"/>
            <a:stretch>
              <a:fillRect/>
            </a:stretch>
          </p:blipFill>
          <p:spPr bwMode="auto">
            <a:xfrm>
              <a:off x="112374767" y="112859075"/>
              <a:ext cx="3353313" cy="2136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11446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648" y="836712"/>
            <a:ext cx="6480720" cy="4680520"/>
            <a:chOff x="114400929" y="106958263"/>
            <a:chExt cx="3319718" cy="242317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4481974" y="106958263"/>
              <a:ext cx="987525" cy="2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5.97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1380" name="Picture 4" descr="Fig5_97co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0" b="1720"/>
            <a:stretch>
              <a:fillRect/>
            </a:stretch>
          </p:blipFill>
          <p:spPr bwMode="auto">
            <a:xfrm>
              <a:off x="114400929" y="107244472"/>
              <a:ext cx="3319718" cy="2136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4704914"/>
      </p:ext>
    </p:extLst>
  </p:cSld>
  <p:clrMapOvr>
    <a:masterClrMapping/>
  </p:clrMapOvr>
</p:sld>
</file>

<file path=ppt/theme/theme1.xml><?xml version="1.0" encoding="utf-8"?>
<a:theme xmlns:a="http://schemas.openxmlformats.org/drawingml/2006/main" name="C02 pp">
  <a:themeElements>
    <a:clrScheme name="">
      <a:dk1>
        <a:srgbClr val="000000"/>
      </a:dk1>
      <a:lt1>
        <a:srgbClr val="3365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B8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Regist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7938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7938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gist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st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 pp</Template>
  <TotalTime>272</TotalTime>
  <Pages>1</Pages>
  <Words>4670</Words>
  <Application>Microsoft Office PowerPoint</Application>
  <PresentationFormat>On-screen Show (4:3)</PresentationFormat>
  <Paragraphs>2037</Paragraphs>
  <Slides>116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C02 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Alan Hurst</dc:creator>
  <cp:keywords/>
  <dc:description/>
  <cp:lastModifiedBy>Alan Hurst</cp:lastModifiedBy>
  <cp:revision>184</cp:revision>
  <cp:lastPrinted>2002-10-08T08:01:51Z</cp:lastPrinted>
  <dcterms:created xsi:type="dcterms:W3CDTF">2012-04-27T03:28:39Z</dcterms:created>
  <dcterms:modified xsi:type="dcterms:W3CDTF">2012-06-18T00:59:03Z</dcterms:modified>
</cp:coreProperties>
</file>