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62" r:id="rId2"/>
    <p:sldId id="451" r:id="rId3"/>
    <p:sldId id="454" r:id="rId4"/>
    <p:sldId id="453" r:id="rId5"/>
    <p:sldId id="455" r:id="rId6"/>
    <p:sldId id="456" r:id="rId7"/>
    <p:sldId id="458" r:id="rId8"/>
    <p:sldId id="460" r:id="rId9"/>
    <p:sldId id="461" r:id="rId10"/>
    <p:sldId id="452" r:id="rId11"/>
    <p:sldId id="457" r:id="rId12"/>
  </p:sldIdLst>
  <p:sldSz cx="9144000" cy="6858000" type="screen4x3"/>
  <p:notesSz cx="6797675" cy="98567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41" autoAdjust="0"/>
  </p:normalViewPr>
  <p:slideViewPr>
    <p:cSldViewPr>
      <p:cViewPr>
        <p:scale>
          <a:sx n="100" d="100"/>
          <a:sy n="100" d="100"/>
        </p:scale>
        <p:origin x="-1950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99039"/>
            <a:ext cx="4981575" cy="44547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50900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406024" y="908720"/>
            <a:ext cx="6480720" cy="4608512"/>
            <a:chOff x="1406024" y="908720"/>
            <a:chExt cx="6480720" cy="4608512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406024" y="908720"/>
              <a:ext cx="6480720" cy="4608512"/>
              <a:chOff x="110717591" y="105570213"/>
              <a:chExt cx="6671603" cy="3181406"/>
            </a:xfrm>
          </p:grpSpPr>
          <p:sp>
            <p:nvSpPr>
              <p:cNvPr id="5" name="Rectangle 3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DEATHS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7632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59046"/>
              </p:ext>
            </p:extLst>
          </p:nvPr>
        </p:nvGraphicFramePr>
        <p:xfrm>
          <a:off x="1187624" y="548682"/>
          <a:ext cx="6840760" cy="5635058"/>
        </p:xfrm>
        <a:graphic>
          <a:graphicData uri="http://schemas.openxmlformats.org/drawingml/2006/table">
            <a:tbl>
              <a:tblPr/>
              <a:tblGrid>
                <a:gridCol w="2071604"/>
                <a:gridCol w="1192289"/>
                <a:gridCol w="1192289"/>
                <a:gridCol w="1192289"/>
                <a:gridCol w="1192289"/>
              </a:tblGrid>
              <a:tr h="347515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3.9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51532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Death due to withdrawal-2010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23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Withdrawal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Haemodialysis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Peritoneal Dialysis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Total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1407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Psychosocial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refused further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Suicide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comorbidity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Cerebrovascular comorbidity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Peripheral vascular comorbidity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Malignancy related withdrawal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 due to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2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Psychosocial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Suicide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comorbidity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Cerebrovascular comorbidity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Peripheral vascular comorbidity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Malignancy related withdrawal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16800" y="5053013"/>
            <a:ext cx="4756150" cy="35861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0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90969" y="191757"/>
            <a:ext cx="1502852" cy="383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3.10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34709" cy="555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966058"/>
              </p:ext>
            </p:extLst>
          </p:nvPr>
        </p:nvGraphicFramePr>
        <p:xfrm>
          <a:off x="539552" y="404662"/>
          <a:ext cx="8136904" cy="5832649"/>
        </p:xfrm>
        <a:graphic>
          <a:graphicData uri="http://schemas.openxmlformats.org/drawingml/2006/table">
            <a:tbl>
              <a:tblPr/>
              <a:tblGrid>
                <a:gridCol w="2034226"/>
                <a:gridCol w="2034226"/>
                <a:gridCol w="2034226"/>
                <a:gridCol w="2034226"/>
              </a:tblGrid>
              <a:tr h="387019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3.1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23724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Survival among People who Commenced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Dialysis 2001—2010 (Non-Indigenous) % (95% CI)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4261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at Start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Time Period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(Years)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Proportion Surviving </a:t>
                      </a: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</a:t>
                      </a: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(95 % CI)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Proportion </a:t>
                      </a:r>
                      <a:r>
                        <a:rPr lang="fr-FR" sz="1000" b="1" kern="1400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Surviving</a:t>
                      </a:r>
                      <a:r>
                        <a:rPr lang="fr-FR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endParaRPr lang="fr-FR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NZ (95 % CI)</a:t>
                      </a:r>
                      <a:endParaRPr lang="fr-FR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4162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0– 24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(95 - 98)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(89 - 98)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47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(90 - 96)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(85 - 97)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531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(85 - 93)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(50 - 88)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80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25—44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(96 - 97)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(97 - 100)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(90 - 93)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(90 - 97)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691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(77 - 83)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(64 - 81)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45—64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(91 - 92)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(88 - 92)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3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(83 - 85)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(77 - 83)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39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(58 - 61)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(47 - 57)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65—74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(84 - 86)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(81 - 87)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792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(71 - 73)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(67 - 75)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39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(38 - 42)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(29 - 38)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75—84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(78 - 81)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(71 - 80)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3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(61 - 64)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(48 - 60)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513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(24 - 27)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(15 - 25)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0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85 +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(64 - 73)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(45 - 78)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5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(43 - 54)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(24 - 59)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36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(12 - 22)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(7 - 36)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089" marR="33089" marT="16544" marB="1654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55638" y="5540375"/>
            <a:ext cx="5302251" cy="447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8775" y="887571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44555"/>
              </p:ext>
            </p:extLst>
          </p:nvPr>
        </p:nvGraphicFramePr>
        <p:xfrm>
          <a:off x="827584" y="260648"/>
          <a:ext cx="7344817" cy="6244675"/>
        </p:xfrm>
        <a:graphic>
          <a:graphicData uri="http://schemas.openxmlformats.org/drawingml/2006/table">
            <a:tbl>
              <a:tblPr/>
              <a:tblGrid>
                <a:gridCol w="1433506"/>
                <a:gridCol w="1518485"/>
                <a:gridCol w="1430995"/>
                <a:gridCol w="1430995"/>
                <a:gridCol w="1530836"/>
              </a:tblGrid>
              <a:tr h="285224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3.2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22313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Death Rates During Renal Replacement Therapy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All Patients Included who Received Treatment During 2010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1244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Group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Dialysis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Mortality Rate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(per 100 patient years, 95% CI)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Dialysis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Deaths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Included in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Analysis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Mortality Rate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(per 100 patient years, 95% CI)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Deaths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Included in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Analysis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4967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9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Overall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7438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13.42 (12.70 - 14.19)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1.11 (0.96 - 1.29)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914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13.68 (12.15 -  15.40)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1.36 (0.99 - 1.86)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3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9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Ages (Years)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4662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&lt; 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1.13 (0.28 - 4.51)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0.30 (0.13 - 0.67)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61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25—44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4.64 (3.55 - 6.06)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0.43 (0.29 - 0.63)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975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45—64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9.79 (8.89 - 10.79)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1.46 (1.22 - 1.74)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4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65—84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17.61 (16.50 - 18.81)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3.00 (2.30 - 3.91)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709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≥ 85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30.37 (25.43 - 36.26)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61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Diabetes (at RRT start)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688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Non-diabetic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11.50 (10.66 - 12.40)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0.90 (0.76 - 1.06)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8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Type 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12.90 (9.29 - 17.85)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1.55 (1.03 - 2.34)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88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Type 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15.86 (14.78 - 17.01)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3.57 (2.70 -4.74)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14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9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Coronary Arterty Disease (at rrt start) 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688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9.71 (8.99 - 10.48)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0.96 (0.82 - 1.12)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8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Yes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19.53 (18.24- 20.91)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3.26 (2.46 - 4.31)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9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Indigenous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580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Non-Indigenous  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(Australia)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13.60 (12.80 - 14.45)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1.03 (0.88 - 1.20)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0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Non-Indigenous 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(New Zealand)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15.60 (13.22 - 18.43)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 (0.92 - 1.84)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80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Aboriginal /Torres        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Strait Islanders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13.11 (11.07 - 15.52)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5.27 (3.28 - 8.48)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Maori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(in New Zealand)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14.13 (11.53 - 17.32)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2.90 (1.38 - 6.08)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2648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Pacific People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(in New Zealand)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9.17 (6.75 - 12.45)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060" marR="24060" marT="12030" marB="1203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9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15616" y="620688"/>
            <a:ext cx="6840760" cy="5256584"/>
            <a:chOff x="112066353" y="112064925"/>
            <a:chExt cx="4027182" cy="3181488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12139305" y="112064925"/>
              <a:ext cx="936000" cy="25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3.3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4100" name="Picture 4" descr="foleygraph_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66353" y="112317554"/>
              <a:ext cx="4027182" cy="29288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407697"/>
              </p:ext>
            </p:extLst>
          </p:nvPr>
        </p:nvGraphicFramePr>
        <p:xfrm>
          <a:off x="971600" y="620688"/>
          <a:ext cx="7200800" cy="5265409"/>
        </p:xfrm>
        <a:graphic>
          <a:graphicData uri="http://schemas.openxmlformats.org/drawingml/2006/table">
            <a:tbl>
              <a:tblPr/>
              <a:tblGrid>
                <a:gridCol w="3734570"/>
                <a:gridCol w="3466230"/>
              </a:tblGrid>
              <a:tr h="416626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3.4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5326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Survival of Dialysis Patients by age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454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Groups at start of </a:t>
                      </a:r>
                      <a:b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</a:b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treatment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Median (25th and 75th centiles),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18730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  </a:t>
                      </a: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45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0-24  years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5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(5.15 - 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34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 years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6.06 (2.93 - 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3.99 (1.80 - 6.86)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65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years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2.87 (1.27 - 5.03)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85-89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 (0.73 - 3.76)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613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3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0-24  years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(7.12 - 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7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7.83 (4.10 - 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44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 years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4.78 (2.60 -7.82)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05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3.41 (1.72 - 5.88)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92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years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2.37 (1.05 - 4.31)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85-89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1.69 (0.85 - 3.10)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46050" y="5715000"/>
            <a:ext cx="2601913" cy="3822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1691"/>
              </p:ext>
            </p:extLst>
          </p:nvPr>
        </p:nvGraphicFramePr>
        <p:xfrm>
          <a:off x="971601" y="404659"/>
          <a:ext cx="7200798" cy="5691346"/>
        </p:xfrm>
        <a:graphic>
          <a:graphicData uri="http://schemas.openxmlformats.org/drawingml/2006/table">
            <a:tbl>
              <a:tblPr/>
              <a:tblGrid>
                <a:gridCol w="1200133"/>
                <a:gridCol w="1200133"/>
                <a:gridCol w="1200133"/>
                <a:gridCol w="1200133"/>
                <a:gridCol w="1200133"/>
                <a:gridCol w="1200133"/>
              </a:tblGrid>
              <a:tr h="301488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3.5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30038" marB="3003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99921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Survival by Age &amp; Comorbidity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amongst older age groups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Median (25th and 75th centiles)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30038" marB="3003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874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Groups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Any Vascular 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Diabetes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 years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5.75 (3.2 - 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4.77 (2.44 - 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5.57 (3.23 - 8.94)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4.75 (2.85 - 9.20)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4.18 (1.61 - 7.10)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3.32 (1.84 - 6.37)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3.49 (1.72 - 5.90)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3.03 (1.42 - 4.78)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 years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4.65 (2.11 - 7.36)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4.58 (1.98 - 7.53)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4.87 (2.72 - 7.02)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3.09 (1.91 - 5.71)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3.56 (1.58 - 5.93)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2.65 (1.05 - 4.39)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2.80 (1.25 - 5.29)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2.77 (1.19 - 4.12)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 years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3.99 (1.77 - 6.04)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3.27 (1.10 - 5.78)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3.27 (1.80 - 5.69)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3.82 (2.06 - 5.82)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2.85 (1.28 - 5.14)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2.05 (0.62 - 3.68)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2.68 (1.13 - 4.84)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 (0.78 - 3.93)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 years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3.19 (1.79 - 5.13)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2.67 (1.05 - 4.36)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2.69 (1.70 - 4.57)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3.27 (1.23 - 3.75)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2.36 (1.01 - 4.22)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1.71 (1.2 - 2.98)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2.12 (0.84 - 4.40)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3.32 (2.25 - 4.93)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85-89 years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3.07 (1.18 - 5.53)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 (0.63 - 3.58)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4.02 (1.55 - 4.68)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1.82 (0.73 - 3.58)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1.70 (0.96 - 3.10)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1.49 (0.44 - 2.97)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1.20 (0.78 - 2.74)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038" marR="30038" marT="15019" marB="1501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7263" y="5567363"/>
            <a:ext cx="3890962" cy="4930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192628"/>
            <a:ext cx="914800" cy="35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3.6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18" y="548680"/>
            <a:ext cx="7864822" cy="524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937500" y="6407150"/>
            <a:ext cx="4981575" cy="576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191370"/>
            <a:ext cx="947877" cy="359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3.7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01" y="548680"/>
            <a:ext cx="8401871" cy="5599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76225" y="3430588"/>
            <a:ext cx="5114925" cy="6178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92385"/>
              </p:ext>
            </p:extLst>
          </p:nvPr>
        </p:nvGraphicFramePr>
        <p:xfrm>
          <a:off x="755576" y="548680"/>
          <a:ext cx="7632848" cy="5069596"/>
        </p:xfrm>
        <a:graphic>
          <a:graphicData uri="http://schemas.openxmlformats.org/drawingml/2006/table">
            <a:tbl>
              <a:tblPr/>
              <a:tblGrid>
                <a:gridCol w="1221030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  <a:gridCol w="457987"/>
              </a:tblGrid>
              <a:tr h="336392">
                <a:tc gridSpan="1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3.8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0286">
                <a:tc gridSpan="1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Modality at time of death and Age at death –2010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9352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 of Death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Haemodialysis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Peritoneal Dialysis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76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0 - 44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45 - 64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65 - 74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0 - 44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45 - 64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65 - 74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0 - 44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45 - 64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65 - 74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9654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rol 3"/>
          <p:cNvSpPr>
            <a:spLocks noChangeArrowheads="1" noChangeShapeType="1"/>
          </p:cNvSpPr>
          <p:nvPr/>
        </p:nvSpPr>
        <p:spPr bwMode="auto">
          <a:xfrm>
            <a:off x="-1711325" y="9001125"/>
            <a:ext cx="6137275" cy="33639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2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 pp</Template>
  <TotalTime>47</TotalTime>
  <Pages>1</Pages>
  <Words>1377</Words>
  <Application>Microsoft Office PowerPoint</Application>
  <PresentationFormat>On-screen Show (4:3)</PresentationFormat>
  <Paragraphs>728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C01 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Alan Hurst</cp:lastModifiedBy>
  <cp:revision>29</cp:revision>
  <cp:lastPrinted>2012-04-30T00:52:03Z</cp:lastPrinted>
  <dcterms:created xsi:type="dcterms:W3CDTF">2012-04-30T00:29:48Z</dcterms:created>
  <dcterms:modified xsi:type="dcterms:W3CDTF">2012-06-27T03:02:46Z</dcterms:modified>
</cp:coreProperties>
</file>