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494" r:id="rId2"/>
    <p:sldId id="451" r:id="rId3"/>
    <p:sldId id="452" r:id="rId4"/>
    <p:sldId id="453" r:id="rId5"/>
    <p:sldId id="455" r:id="rId6"/>
    <p:sldId id="456" r:id="rId7"/>
    <p:sldId id="457" r:id="rId8"/>
    <p:sldId id="458" r:id="rId9"/>
    <p:sldId id="459" r:id="rId10"/>
    <p:sldId id="460" r:id="rId11"/>
    <p:sldId id="461" r:id="rId12"/>
    <p:sldId id="462" r:id="rId13"/>
    <p:sldId id="463" r:id="rId14"/>
    <p:sldId id="464" r:id="rId15"/>
    <p:sldId id="465" r:id="rId16"/>
    <p:sldId id="466" r:id="rId17"/>
    <p:sldId id="467" r:id="rId18"/>
    <p:sldId id="468" r:id="rId19"/>
    <p:sldId id="469" r:id="rId20"/>
    <p:sldId id="470" r:id="rId21"/>
    <p:sldId id="471" r:id="rId22"/>
    <p:sldId id="472" r:id="rId23"/>
    <p:sldId id="473" r:id="rId24"/>
    <p:sldId id="474" r:id="rId25"/>
    <p:sldId id="475" r:id="rId26"/>
    <p:sldId id="476" r:id="rId27"/>
    <p:sldId id="477" r:id="rId28"/>
    <p:sldId id="478" r:id="rId29"/>
    <p:sldId id="479" r:id="rId30"/>
    <p:sldId id="480" r:id="rId31"/>
    <p:sldId id="481" r:id="rId32"/>
    <p:sldId id="482" r:id="rId33"/>
    <p:sldId id="483" r:id="rId34"/>
    <p:sldId id="484" r:id="rId35"/>
    <p:sldId id="485" r:id="rId36"/>
    <p:sldId id="486" r:id="rId37"/>
    <p:sldId id="487" r:id="rId38"/>
    <p:sldId id="488" r:id="rId39"/>
    <p:sldId id="489" r:id="rId40"/>
    <p:sldId id="490" r:id="rId41"/>
    <p:sldId id="491" r:id="rId42"/>
    <p:sldId id="492" r:id="rId43"/>
    <p:sldId id="493" r:id="rId44"/>
  </p:sldIdLst>
  <p:sldSz cx="9144000" cy="6858000" type="screen4x3"/>
  <p:notesSz cx="6797675" cy="9926638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AU"/>
    </a:defPPr>
    <a:lvl1pPr algn="l" rtl="0" eaLnBrk="0" fontAlgn="base" hangingPunct="0">
      <a:lnSpc>
        <a:spcPct val="85000"/>
      </a:lnSpc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85000"/>
      </a:lnSpc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85000"/>
      </a:lnSpc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85000"/>
      </a:lnSpc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85000"/>
      </a:lnSpc>
      <a:spcBef>
        <a:spcPct val="30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0000FF"/>
    <a:srgbClr val="3333FF"/>
    <a:srgbClr val="3366FF"/>
    <a:srgbClr val="66FFFF"/>
    <a:srgbClr val="00FF00"/>
    <a:srgbClr val="0000CC"/>
    <a:srgbClr val="FAF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5" autoAdjust="0"/>
  </p:normalViewPr>
  <p:slideViewPr>
    <p:cSldViewPr>
      <p:cViewPr>
        <p:scale>
          <a:sx n="100" d="100"/>
          <a:sy n="100" d="100"/>
        </p:scale>
        <p:origin x="-1950" y="-3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930" y="-7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29519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32338"/>
            <a:ext cx="4981575" cy="4486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978" tIns="44691" rIns="90978" bIns="446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9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4738" y="857250"/>
            <a:ext cx="4649787" cy="34877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3639426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95755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9322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5673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91263" y="609600"/>
            <a:ext cx="1735137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84263" y="609600"/>
            <a:ext cx="5054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9244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954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3632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84263" y="1981200"/>
            <a:ext cx="3378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4863" y="1981200"/>
            <a:ext cx="3378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7500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6540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7308850" y="6661150"/>
            <a:ext cx="1285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AU" sz="1000" b="1" dirty="0">
                <a:solidFill>
                  <a:srgbClr val="080808"/>
                </a:solidFill>
              </a:rPr>
              <a:t>© ANZDATA Registry</a:t>
            </a:r>
            <a:endParaRPr lang="en-US" dirty="0"/>
          </a:p>
        </p:txBody>
      </p:sp>
      <p:pic>
        <p:nvPicPr>
          <p:cNvPr id="4" name="Picture 4" descr="ANZDATA-minut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250" y="6399213"/>
            <a:ext cx="53975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5213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7308850" y="6661150"/>
            <a:ext cx="12858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AU" sz="1000" b="1" dirty="0">
                <a:solidFill>
                  <a:srgbClr val="080808"/>
                </a:solidFill>
              </a:rPr>
              <a:t>© ANZDATA Registry</a:t>
            </a:r>
            <a:endParaRPr lang="en-US" dirty="0"/>
          </a:p>
        </p:txBody>
      </p:sp>
      <p:pic>
        <p:nvPicPr>
          <p:cNvPr id="3" name="Picture 4" descr="ANZDATA-minut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250" y="6399213"/>
            <a:ext cx="53975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2564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8218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3355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17600" y="609600"/>
            <a:ext cx="6908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A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84263" y="1981200"/>
            <a:ext cx="6908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6" r:id="rId6"/>
    <p:sldLayoutId id="2147483697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+mj-lt"/>
          <a:ea typeface="+mj-ea"/>
          <a:cs typeface="+mj-cs"/>
        </a:defRPr>
      </a:lvl1pPr>
      <a:lvl2pPr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2pPr>
      <a:lvl3pPr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3pPr>
      <a:lvl4pPr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4pPr>
      <a:lvl5pPr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5pPr>
      <a:lvl6pPr marL="457200"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6pPr>
      <a:lvl7pPr marL="914400"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7pPr>
      <a:lvl8pPr marL="1371600"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8pPr>
      <a:lvl9pPr marL="1828800" algn="ctr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Arial" charset="0"/>
        </a:defRPr>
      </a:lvl9pPr>
    </p:titleStyle>
    <p:bodyStyle>
      <a:lvl1pPr marL="342900" indent="-3429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2pPr>
      <a:lvl3pPr marL="11430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3pPr>
      <a:lvl4pPr marL="16002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4pPr>
      <a:lvl5pPr marL="20574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5pPr>
      <a:lvl6pPr marL="25146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6pPr>
      <a:lvl7pPr marL="29718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7pPr>
      <a:lvl8pPr marL="34290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8pPr>
      <a:lvl9pPr marL="38862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FAFD00"/>
        </a:buClr>
        <a:buSzPct val="160000"/>
        <a:buChar char="•"/>
        <a:defRPr sz="3200" b="1">
          <a:solidFill>
            <a:srgbClr val="FFFF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18" Type="http://schemas.openxmlformats.org/officeDocument/2006/relationships/image" Target="../media/image29.wmf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17" Type="http://schemas.openxmlformats.org/officeDocument/2006/relationships/image" Target="../media/image28.png"/><Relationship Id="rId2" Type="http://schemas.openxmlformats.org/officeDocument/2006/relationships/image" Target="../media/image13.png"/><Relationship Id="rId16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5" Type="http://schemas.openxmlformats.org/officeDocument/2006/relationships/image" Target="../media/image2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Relationship Id="rId14" Type="http://schemas.openxmlformats.org/officeDocument/2006/relationships/image" Target="../media/image2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406024" y="908720"/>
            <a:ext cx="6480720" cy="4608512"/>
            <a:chOff x="1406024" y="908720"/>
            <a:chExt cx="6480720" cy="4608512"/>
          </a:xfrm>
        </p:grpSpPr>
        <p:grpSp>
          <p:nvGrpSpPr>
            <p:cNvPr id="4" name="Group 2"/>
            <p:cNvGrpSpPr>
              <a:grpSpLocks/>
            </p:cNvGrpSpPr>
            <p:nvPr/>
          </p:nvGrpSpPr>
          <p:grpSpPr bwMode="auto">
            <a:xfrm>
              <a:off x="1406024" y="908720"/>
              <a:ext cx="6480720" cy="4608512"/>
              <a:chOff x="110717591" y="105570213"/>
              <a:chExt cx="6671603" cy="3181406"/>
            </a:xfrm>
          </p:grpSpPr>
          <p:sp>
            <p:nvSpPr>
              <p:cNvPr id="5" name="Rectangle 3"/>
              <p:cNvSpPr>
                <a:spLocks noChangeArrowheads="1"/>
              </p:cNvSpPr>
              <p:nvPr/>
            </p:nvSpPr>
            <p:spPr bwMode="auto">
              <a:xfrm>
                <a:off x="113981703" y="107141609"/>
                <a:ext cx="3407485" cy="1610010"/>
              </a:xfrm>
              <a:prstGeom prst="rect">
                <a:avLst/>
              </a:prstGeom>
              <a:solidFill>
                <a:srgbClr val="D9D9D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AU" sz="16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Black" pitchFamily="34" charset="0"/>
                    <a:cs typeface="Arial" pitchFamily="34" charset="0"/>
                  </a:rPr>
                  <a:t>NEW PATIENTS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AU" sz="16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Black" pitchFamily="34" charset="0"/>
                    <a:cs typeface="Arial" pitchFamily="34" charset="0"/>
                  </a:rPr>
                  <a:t>COMMENCING TREATMENTS IN 2010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" name="Rectangle 4"/>
              <p:cNvSpPr>
                <a:spLocks noChangeArrowheads="1"/>
              </p:cNvSpPr>
              <p:nvPr/>
            </p:nvSpPr>
            <p:spPr bwMode="auto">
              <a:xfrm>
                <a:off x="111395212" y="106001459"/>
                <a:ext cx="2584961" cy="1140150"/>
              </a:xfrm>
              <a:prstGeom prst="rect">
                <a:avLst/>
              </a:prstGeom>
              <a:solidFill>
                <a:srgbClr val="004DC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AU" sz="1800" b="0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 Black" pitchFamily="34" charset="0"/>
                    <a:cs typeface="Arial" pitchFamily="34" charset="0"/>
                  </a:rPr>
                  <a:t>CHAPTER 2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113980174" y="106488295"/>
                <a:ext cx="1368350" cy="653314"/>
              </a:xfrm>
              <a:prstGeom prst="rect">
                <a:avLst/>
              </a:prstGeom>
              <a:solidFill>
                <a:srgbClr val="CCE1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112611824" y="107141609"/>
                <a:ext cx="1368350" cy="653314"/>
              </a:xfrm>
              <a:prstGeom prst="rect">
                <a:avLst/>
              </a:prstGeom>
              <a:solidFill>
                <a:srgbClr val="F6EE7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9" name="Line 7"/>
              <p:cNvSpPr>
                <a:spLocks noChangeShapeType="1"/>
              </p:cNvSpPr>
              <p:nvPr/>
            </p:nvSpPr>
            <p:spPr bwMode="auto">
              <a:xfrm>
                <a:off x="110717591" y="107141609"/>
                <a:ext cx="6671603" cy="3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0" name="Line 8"/>
              <p:cNvSpPr>
                <a:spLocks noChangeShapeType="1"/>
              </p:cNvSpPr>
              <p:nvPr/>
            </p:nvSpPr>
            <p:spPr bwMode="auto">
              <a:xfrm>
                <a:off x="113981703" y="105570213"/>
                <a:ext cx="6" cy="3181406"/>
              </a:xfrm>
              <a:prstGeom prst="line">
                <a:avLst/>
              </a:prstGeom>
              <a:noFill/>
              <a:ln w="25400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</p:grp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6024" y="4316474"/>
              <a:ext cx="1408700" cy="12007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40753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7937500" y="6407150"/>
            <a:ext cx="4981575" cy="57689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10242" name="Picture 2" descr="R:\2011 ANNUAL REPORT\Publisher\2011 Annual Report - 2\CH02 NEW PATIENTS\Figures\fig2.6_QLD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8"/>
            <a:ext cx="7668853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55576" y="6267450"/>
            <a:ext cx="1188134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2.6 -</a:t>
            </a:r>
            <a:r>
              <a:rPr kumimoji="0" lang="en-AU" sz="9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 QLD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2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276225" y="3430588"/>
            <a:ext cx="5114925" cy="61785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11266" name="Picture 2" descr="R:\2011 ANNUAL REPORT\Publisher\2011 Annual Report - 2\CH02 NEW PATIENTS\Figures\fig2.6_SA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78" y="512167"/>
            <a:ext cx="8155670" cy="5437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11560" y="6257925"/>
            <a:ext cx="1188134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2.6 -</a:t>
            </a:r>
            <a:r>
              <a:rPr kumimoji="0" lang="en-AU" sz="9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 SA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60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 rot="10800000" flipV="1">
            <a:off x="611560" y="6381328"/>
            <a:ext cx="11572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noProof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2.6 - TAS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2290" name="Picture 2" descr="R:\2011 ANNUAL REPORT\Publisher\2011 Annual Report - 2\CH02 NEW PATIENTS\Figures\fig2.6_TAS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814" y="620688"/>
            <a:ext cx="7543602" cy="5029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995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 rot="10800000" flipV="1">
            <a:off x="611559" y="6381328"/>
            <a:ext cx="11572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noProof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2.6 - VIC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3314" name="Picture 2" descr="R:\2011 ANNUAL REPORT\Publisher\2011 Annual Report - 2\CH02 NEW PATIENTS\Figures\fig2.6_VIC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55464"/>
            <a:ext cx="7724700" cy="514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186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755576" y="6309320"/>
            <a:ext cx="1157287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noProof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2.6 - WA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4338" name="Picture 2" descr="R:\2011 ANNUAL REPORT\Publisher\2011 Annual Report - 2\CH02 NEW PATIENTS\Figures\fig2.6_WA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2"/>
            <a:ext cx="7884877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304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11475839" y="106557763"/>
            <a:ext cx="2980370" cy="3875125"/>
            <a:chOff x="111475336" y="106558188"/>
            <a:chExt cx="5254947" cy="7743511"/>
          </a:xfrm>
        </p:grpSpPr>
        <p:pic>
          <p:nvPicPr>
            <p:cNvPr id="33803" name="Picture 11" descr="fig1_14_bw_AusrCa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" b="26"/>
            <a:stretch>
              <a:fillRect/>
            </a:stretch>
          </p:blipFill>
          <p:spPr bwMode="auto">
            <a:xfrm>
              <a:off x="111475336" y="108665726"/>
              <a:ext cx="2499808" cy="1666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pic>
          <p:nvPicPr>
            <p:cNvPr id="33804" name="Picture 12" descr="fig1_14_bw_NewSal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" b="26"/>
            <a:stretch>
              <a:fillRect/>
            </a:stretch>
          </p:blipFill>
          <p:spPr bwMode="auto">
            <a:xfrm>
              <a:off x="114230475" y="106558188"/>
              <a:ext cx="2499808" cy="1666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pic>
          <p:nvPicPr>
            <p:cNvPr id="33805" name="Picture 13" descr="fig1_14_bw_Norhrr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" b="26"/>
            <a:stretch>
              <a:fillRect/>
            </a:stretch>
          </p:blipFill>
          <p:spPr bwMode="auto">
            <a:xfrm>
              <a:off x="111475336" y="112635139"/>
              <a:ext cx="2499808" cy="1666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pic>
          <p:nvPicPr>
            <p:cNvPr id="33806" name="Picture 14" descr="fig1_14_bw_Quen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" b="26"/>
            <a:stretch>
              <a:fillRect/>
            </a:stretch>
          </p:blipFill>
          <p:spPr bwMode="auto">
            <a:xfrm>
              <a:off x="111475336" y="106558188"/>
              <a:ext cx="2499808" cy="1666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pic>
          <p:nvPicPr>
            <p:cNvPr id="33807" name="Picture 15" descr="fig1_14_bw_Souhal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" b="26"/>
            <a:stretch>
              <a:fillRect/>
            </a:stretch>
          </p:blipFill>
          <p:spPr bwMode="auto">
            <a:xfrm>
              <a:off x="114230475" y="110677728"/>
              <a:ext cx="2499808" cy="1666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pic>
          <p:nvPicPr>
            <p:cNvPr id="33808" name="Picture 16" descr="fig1_14_bw_Tas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" b="26"/>
            <a:stretch>
              <a:fillRect/>
            </a:stretch>
          </p:blipFill>
          <p:spPr bwMode="auto">
            <a:xfrm>
              <a:off x="111475336" y="110677728"/>
              <a:ext cx="2499808" cy="1666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pic>
          <p:nvPicPr>
            <p:cNvPr id="33809" name="Picture 17" descr="fig1_14_bw_Vico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" b="26"/>
            <a:stretch>
              <a:fillRect/>
            </a:stretch>
          </p:blipFill>
          <p:spPr bwMode="auto">
            <a:xfrm>
              <a:off x="114230475" y="108665726"/>
              <a:ext cx="2499808" cy="1666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pic>
          <p:nvPicPr>
            <p:cNvPr id="33810" name="Picture 18" descr="fig1_14_bw_Wesetr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" b="26"/>
            <a:stretch>
              <a:fillRect/>
            </a:stretch>
          </p:blipFill>
          <p:spPr bwMode="auto">
            <a:xfrm>
              <a:off x="114230475" y="112635139"/>
              <a:ext cx="2499808" cy="1666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111475838" y="106557763"/>
            <a:ext cx="5254625" cy="7743825"/>
            <a:chOff x="111475336" y="106558188"/>
            <a:chExt cx="5254947" cy="7743511"/>
          </a:xfrm>
        </p:grpSpPr>
        <p:pic>
          <p:nvPicPr>
            <p:cNvPr id="33812" name="Picture 20" descr="fig1_14_bw_AusrCa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" b="26"/>
            <a:stretch>
              <a:fillRect/>
            </a:stretch>
          </p:blipFill>
          <p:spPr bwMode="auto">
            <a:xfrm>
              <a:off x="111475336" y="108665726"/>
              <a:ext cx="2499808" cy="1666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pic>
          <p:nvPicPr>
            <p:cNvPr id="33813" name="Picture 21" descr="fig1_14_bw_NewSal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" b="26"/>
            <a:stretch>
              <a:fillRect/>
            </a:stretch>
          </p:blipFill>
          <p:spPr bwMode="auto">
            <a:xfrm>
              <a:off x="114230475" y="106558188"/>
              <a:ext cx="2499808" cy="1666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pic>
          <p:nvPicPr>
            <p:cNvPr id="33814" name="Picture 22" descr="fig1_14_bw_Norhrr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" b="26"/>
            <a:stretch>
              <a:fillRect/>
            </a:stretch>
          </p:blipFill>
          <p:spPr bwMode="auto">
            <a:xfrm>
              <a:off x="111475336" y="112635139"/>
              <a:ext cx="2499808" cy="1666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pic>
          <p:nvPicPr>
            <p:cNvPr id="33815" name="Picture 23" descr="fig1_14_bw_Quen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" b="26"/>
            <a:stretch>
              <a:fillRect/>
            </a:stretch>
          </p:blipFill>
          <p:spPr bwMode="auto">
            <a:xfrm>
              <a:off x="111475336" y="106558188"/>
              <a:ext cx="2499808" cy="1666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pic>
          <p:nvPicPr>
            <p:cNvPr id="33816" name="Picture 24" descr="fig1_14_bw_Souhal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" b="26"/>
            <a:stretch>
              <a:fillRect/>
            </a:stretch>
          </p:blipFill>
          <p:spPr bwMode="auto">
            <a:xfrm>
              <a:off x="114230475" y="110677728"/>
              <a:ext cx="2499808" cy="1666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pic>
          <p:nvPicPr>
            <p:cNvPr id="33817" name="Picture 25" descr="fig1_14_bw_Tasa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" b="26"/>
            <a:stretch>
              <a:fillRect/>
            </a:stretch>
          </p:blipFill>
          <p:spPr bwMode="auto">
            <a:xfrm>
              <a:off x="111475336" y="110677728"/>
              <a:ext cx="2499808" cy="1666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pic>
          <p:nvPicPr>
            <p:cNvPr id="33818" name="Picture 26" descr="fig1_14_bw_Vico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" b="26"/>
            <a:stretch>
              <a:fillRect/>
            </a:stretch>
          </p:blipFill>
          <p:spPr bwMode="auto">
            <a:xfrm>
              <a:off x="114230475" y="108665726"/>
              <a:ext cx="2499808" cy="1666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pic>
          <p:nvPicPr>
            <p:cNvPr id="33819" name="Picture 27" descr="fig1_14_bw_Wesetr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" b="26"/>
            <a:stretch>
              <a:fillRect/>
            </a:stretch>
          </p:blipFill>
          <p:spPr bwMode="auto">
            <a:xfrm>
              <a:off x="114230475" y="112635139"/>
              <a:ext cx="2499808" cy="1666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556790" y="6453336"/>
            <a:ext cx="149493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noProof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2.7 - ACT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5362" name="Picture 2" descr="R:\2011 ANNUAL REPORT\Publisher\2011 Annual Report - 2\CH02 NEW PATIENTS\Figures\fig2.7_ACT_colour.wmf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838" y="443540"/>
            <a:ext cx="8474634" cy="5649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837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473397" y="6453336"/>
            <a:ext cx="149493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noProof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2.7 - NSW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6386" name="Picture 2" descr="R:\2011 ANNUAL REPORT\Publisher\2011 Annual Report - 2\CH02 NEW PATIENTS\Figures\fig2.7_NSW_colour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782" y="536170"/>
            <a:ext cx="8119666" cy="541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99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827584" y="6539209"/>
            <a:ext cx="149493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noProof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2.7 - NT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7410" name="Picture 2" descr="R:\2011 ANNUAL REPORT\Publisher\2011 Annual Report - 2\CH02 NEW PATIENTS\Figures\fig2.7_NT_colour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798" y="620688"/>
            <a:ext cx="7903642" cy="5269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547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20786" y="6408537"/>
            <a:ext cx="149493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noProof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2.7 - QLD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8434" name="Picture 2" descr="R:\2011 ANNUAL REPORT\Publisher\2011 Annual Report - 2\CH02 NEW PATIENTS\Figures\fig2.7_QLD_colour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86" y="620688"/>
            <a:ext cx="8155670" cy="5437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368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810346" y="6447230"/>
            <a:ext cx="149493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noProof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2.7 - SA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9458" name="Picture 2" descr="R:\2011 ANNUAL REPORT\Publisher\2011 Annual Report - 2\CH02 NEW PATIENTS\Figures\fig2.7_SA_colour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346" y="764704"/>
            <a:ext cx="7578078" cy="5052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315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3"/>
          <p:cNvSpPr>
            <a:spLocks noChangeArrowheads="1" noChangeShapeType="1"/>
          </p:cNvSpPr>
          <p:nvPr/>
        </p:nvSpPr>
        <p:spPr bwMode="auto">
          <a:xfrm>
            <a:off x="-433388" y="5246688"/>
            <a:ext cx="4883151" cy="341471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1780875"/>
              </p:ext>
            </p:extLst>
          </p:nvPr>
        </p:nvGraphicFramePr>
        <p:xfrm>
          <a:off x="611560" y="980733"/>
          <a:ext cx="7920880" cy="5040554"/>
        </p:xfrm>
        <a:graphic>
          <a:graphicData uri="http://schemas.openxmlformats.org/drawingml/2006/table">
            <a:tbl>
              <a:tblPr/>
              <a:tblGrid>
                <a:gridCol w="2593525"/>
                <a:gridCol w="1065471"/>
                <a:gridCol w="1065471"/>
                <a:gridCol w="1065471"/>
                <a:gridCol w="1065471"/>
                <a:gridCol w="1065471"/>
              </a:tblGrid>
              <a:tr h="407317">
                <a:tc gridSpan="6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Figure 2.1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836536"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Annual Intake of New Patients   2006 - 2010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(Number Per Million Population</a:t>
                      </a: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4098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 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2006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2007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2008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2009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2010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0155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317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Queensland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496 (121)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469 (112)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533 (124)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491 (111)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439 (97)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7317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South Wales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769 (116)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760 (114)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810 (119)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747 (108)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690 (98)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7317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Aust. Capital Territory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 (102)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 (100)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 (109)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 (72)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 (92)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7317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Victoria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566 (110)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544 (104)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538 (101)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546 (100)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563 (101)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5268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Tasmania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 (104)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 (112)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 (108)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 (113)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 (93)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7317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South Australia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184 (117)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166 (105)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186 (116)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205 (126)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175 (106)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6555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Northern Territory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 (361)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 (354)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 (408)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 (318)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 (279)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7317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Western Australia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235 (114)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257 (122)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273 (125)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243 (108)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226 (98)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35054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2432 (118)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2382 (113)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2545 (118)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2402 (109)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2257 (101)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553"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4324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499 (119)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469 (111)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497 (116)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583 (135)</a:t>
                      </a:r>
                      <a:endParaRPr lang="en-AU" sz="1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503 (115)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553"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-547688" y="3673475"/>
            <a:ext cx="3740151" cy="285908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56790" y="6436510"/>
            <a:ext cx="149493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noProof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2.7 - TAS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0482" name="Picture 2" descr="R:\2011 ANNUAL REPORT\Publisher\2011 Annual Report - 2\CH02 NEW PATIENTS\Figures\fig2.7_TAS_colour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790" y="620688"/>
            <a:ext cx="7975650" cy="531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379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827583" y="6362683"/>
            <a:ext cx="149493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noProof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2.7 - VIC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1506" name="Picture 2" descr="R:\2011 ANNUAL REPORT\Publisher\2011 Annual Report - 2\CH02 NEW PATIENTS\Figures\fig2.7_VIC_colour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3" y="692696"/>
            <a:ext cx="7560841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050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R:\2011 ANNUAL REPORT\Publisher\2011 Annual Report - 2\CH02 NEW PATIENTS\Figures\fig2.7_WA_colour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798" y="656183"/>
            <a:ext cx="7831634" cy="5221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628798" y="6372191"/>
            <a:ext cx="149493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noProof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2.7 - WA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5206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622707"/>
              </p:ext>
            </p:extLst>
          </p:nvPr>
        </p:nvGraphicFramePr>
        <p:xfrm>
          <a:off x="611559" y="332658"/>
          <a:ext cx="7920876" cy="5992925"/>
        </p:xfrm>
        <a:graphic>
          <a:graphicData uri="http://schemas.openxmlformats.org/drawingml/2006/table">
            <a:tbl>
              <a:tblPr/>
              <a:tblGrid>
                <a:gridCol w="1429426"/>
                <a:gridCol w="649145"/>
                <a:gridCol w="649145"/>
                <a:gridCol w="649145"/>
                <a:gridCol w="649145"/>
                <a:gridCol w="649145"/>
                <a:gridCol w="649145"/>
                <a:gridCol w="649145"/>
                <a:gridCol w="649145"/>
                <a:gridCol w="649145"/>
                <a:gridCol w="649145"/>
              </a:tblGrid>
              <a:tr h="305227">
                <a:tc gridSpan="11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Figure 2.8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96250">
                <a:tc gridSpan="1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Late Referral of New Patients   2010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Number of Patients (% Patients)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73680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Primary Renal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Disease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QLD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NSW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ACT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VIC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TAS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SA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NT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WA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cap="small" dirty="0" err="1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Aust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cap="small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NZ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42657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cap="small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Yes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07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Analgesic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(2%)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(4%)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(13%)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(1%)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(2%)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61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T1 diabetes requiring insulin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(4%)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(1%)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(3%)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(7%)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(2%)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(2%)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1061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T2 diabetes requiring insulin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(7%)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 (15%)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(13%)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(15%)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(3%)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(9%)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 (12%)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(24%)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7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T2 diabetes no insulin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 (18%)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(8%)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 (16%)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(14%)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(10%)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(40%)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(27%)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 (15%)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 (20%)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607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Glomerulonephritis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 (19%)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 (28%)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(25%)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 (20%)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(24%)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 (38%)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124 (25%)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 (23%)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73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Hypertension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 (18%)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 (13%)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 (12%)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(29%)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(14%)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(11%)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 (13%)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(9%)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6859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Miscellaneous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(15%)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 (16%)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(13%)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 (20%)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(43%)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(28%)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(9%)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 (17%)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(12%)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76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Polycystic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(5%)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(7%)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(3%)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(3%)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 (4%)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(2%)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6176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Reflux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(2%)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(2%)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(1%)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76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Uncertain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(11%)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(5%)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(38%)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(7%)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(14%)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(10%)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(7%)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 (8%)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(6%)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3154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Subtotals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</a:t>
                      </a:r>
                      <a:b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(23%)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166 </a:t>
                      </a:r>
                      <a:b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(24%)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</a:t>
                      </a:r>
                      <a:b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(15%)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11107" marB="111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134 </a:t>
                      </a:r>
                      <a:b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(24%)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</a:t>
                      </a:r>
                      <a:b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(15%)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 </a:t>
                      </a:r>
                      <a:b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(17%)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</a:t>
                      </a:r>
                      <a:b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(8%)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 </a:t>
                      </a:r>
                      <a:b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(25%)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504 (</a:t>
                      </a:r>
                      <a:b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 </a:t>
                      </a:r>
                      <a:b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(16%)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174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cap="small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No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76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Analgesic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(2%)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(2%)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(4%)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(1%)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 (1%)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(0%)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61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T1 diabetes requiring insulin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(2%)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(2%)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(11%)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 (6%)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(5%)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(7%)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(3%)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(4%)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 (4%)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(2%)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1061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T2 diabetes requiring insulin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 (18%)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(19%)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(4%)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 (18%)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(20%)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 (19%)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(22%)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 (16%)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315 (18%)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133 (32%)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15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T2 diabetes no insulin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 (15%)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 (13%)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(16%)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 (15%)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(10%)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 (17%)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(34%)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 (18%)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270 (15%)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 (18%)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7315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Glomerulonephritis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 (19%)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126 (24%)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(20%)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 (21%)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(25%)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 (15%)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(10%)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 (23%)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365 (21%)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 (21%)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15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Hypertension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 (16%)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 (11%)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(24%)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 (13%)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(23%)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(10%)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(19%)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 (15%)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240 (14%)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 (12%)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7315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Miscellaneous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 (9%)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 (14%)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(9%)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 (9%)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(10%)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(10%)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(3%)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 (9%)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185 (11%)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 (7%)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15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Polycystic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 (7%)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 (8%)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(7%)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 (10%)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(5%)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(8%)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(3%)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(9%)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139 (8%)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(3%)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7315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Reflux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(4%)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(3%)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 (4%)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(3%)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(1%)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(3%)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(2%)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 (3%)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(2%)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76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Uncertain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 (8%)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 (3%)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(4%)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(5%)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 (13%)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(4%)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 (5%)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(2%)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7224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Subtotals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340 </a:t>
                      </a:r>
                      <a:b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(77%)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524 </a:t>
                      </a:r>
                      <a:b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(76%)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 </a:t>
                      </a:r>
                      <a:b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(85%)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429 </a:t>
                      </a:r>
                      <a:b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(76%)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 </a:t>
                      </a:r>
                      <a:b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(85%)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146 (</a:t>
                      </a:r>
                      <a:b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 </a:t>
                      </a:r>
                      <a:b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(92%)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170 </a:t>
                      </a:r>
                      <a:b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(75%)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1753 (78%)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421 </a:t>
                      </a:r>
                      <a:b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(84%)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246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6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6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6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6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6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6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6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6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6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6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6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20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 (100%)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439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175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226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2257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503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246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1107" marR="11107" marT="6662" marB="666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-166688" y="5400675"/>
            <a:ext cx="5703888" cy="64865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221306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142790"/>
              </p:ext>
            </p:extLst>
          </p:nvPr>
        </p:nvGraphicFramePr>
        <p:xfrm>
          <a:off x="467544" y="1264701"/>
          <a:ext cx="8208914" cy="4324539"/>
        </p:xfrm>
        <a:graphic>
          <a:graphicData uri="http://schemas.openxmlformats.org/drawingml/2006/table">
            <a:tbl>
              <a:tblPr/>
              <a:tblGrid>
                <a:gridCol w="1509690"/>
                <a:gridCol w="957032"/>
                <a:gridCol w="957032"/>
                <a:gridCol w="957032"/>
                <a:gridCol w="957032"/>
                <a:gridCol w="957032"/>
                <a:gridCol w="957032"/>
                <a:gridCol w="957032"/>
              </a:tblGrid>
              <a:tr h="416996">
                <a:tc gridSpan="8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Figure 2.9 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736414">
                <a:tc gridSpan="8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Late Referral - All Modes of Treatment Including Pre-emptive Transplants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New Patients  1-Jan-2006  to 31-Dec-2010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46910"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Country</a:t>
                      </a: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  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Age Groups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44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0-19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20-44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45-64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65-74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75-84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&gt;=85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0029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Australia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3288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 (24%)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466 (25%)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940 (21%)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640 (22%)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487 (21%)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(32%)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2686 (22%)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970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 (76%)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1389 (75%)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3525 (79%)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2245 (78%)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1787 (79%)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206 (68%)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9332 (78%)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71997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1855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4465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2885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2274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12018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283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New Zealand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6135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 (40%)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 (27%)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217 (18%)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 (16%)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 (18%)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(6%)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497 (19%)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4129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 (60%)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307 (73%)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998 (82%)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492 (84%)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197 (82%)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 (94%)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2054 (81%)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36130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1215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586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2551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6908800" y="3906838"/>
            <a:ext cx="5272088" cy="238918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21240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029073"/>
              </p:ext>
            </p:extLst>
          </p:nvPr>
        </p:nvGraphicFramePr>
        <p:xfrm>
          <a:off x="539553" y="980727"/>
          <a:ext cx="8136903" cy="4330992"/>
        </p:xfrm>
        <a:graphic>
          <a:graphicData uri="http://schemas.openxmlformats.org/drawingml/2006/table">
            <a:tbl>
              <a:tblPr/>
              <a:tblGrid>
                <a:gridCol w="1664848"/>
                <a:gridCol w="1294411"/>
                <a:gridCol w="1294411"/>
                <a:gridCol w="1294411"/>
                <a:gridCol w="1294411"/>
                <a:gridCol w="1294411"/>
              </a:tblGrid>
              <a:tr h="428625">
                <a:tc gridSpan="6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Figure 2.10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770865"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Late Referral - All Modes of Treatment 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Including Pre-emptive Transplants    2006 to 2010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06163"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Country  </a:t>
                      </a: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Years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7697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2006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2007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2008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2009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</a:tr>
              <a:tr h="29523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Australia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0636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557 (23%)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563 (24%)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556 (22%)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505 (21%)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505 (22%)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505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1875 (77%)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1819 (76%)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1989 (78%)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1897 (79%)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1752 (78%)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71450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(100%)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2432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2382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2545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2402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2257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38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New Zealand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0636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 (22%)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(20%)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 (23%)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(17%)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 (16%)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0636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389 (78%)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373 (80%)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385 (77%)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486 (83%)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421 (84%)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05883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(100%)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7318375" y="6723063"/>
            <a:ext cx="4862513" cy="25463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76073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663586"/>
              </p:ext>
            </p:extLst>
          </p:nvPr>
        </p:nvGraphicFramePr>
        <p:xfrm>
          <a:off x="467544" y="836714"/>
          <a:ext cx="8136907" cy="4896543"/>
        </p:xfrm>
        <a:graphic>
          <a:graphicData uri="http://schemas.openxmlformats.org/drawingml/2006/table">
            <a:tbl>
              <a:tblPr/>
              <a:tblGrid>
                <a:gridCol w="1468447"/>
                <a:gridCol w="1111410"/>
                <a:gridCol w="1111410"/>
                <a:gridCol w="1111410"/>
                <a:gridCol w="1111410"/>
                <a:gridCol w="1111410"/>
                <a:gridCol w="1111410"/>
              </a:tblGrid>
              <a:tr h="471343">
                <a:tc gridSpan="7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Figure 2.11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982202">
                <a:tc gridSpan="7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Late Referral - All Modes of Treatment 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Including Pre-emptive Transplants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By Race   2006 to 2010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35996"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Country    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Race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5124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Asian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Aboriginal/TSI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Caucasoid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Maori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Pacific 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People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Other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</a:tr>
              <a:tr h="35908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Australia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3763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269 (23%)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380 (29%)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2439 (22%)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 (26%)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 (29%)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 (27%)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763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892 (77%)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941 (71%)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8840 (78%)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 (74%)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170 (71%)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147 (73%)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00193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(100%)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1161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1321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11279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108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New Zealand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b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763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 (15%)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223 (17%)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236 (25%)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 (20%)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02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 (85%)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1099 (83%)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705 (75%)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423 (80%)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(100%)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71084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(100%)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1322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526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7312025" y="9615488"/>
            <a:ext cx="4873625" cy="28495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37585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298470"/>
              </p:ext>
            </p:extLst>
          </p:nvPr>
        </p:nvGraphicFramePr>
        <p:xfrm>
          <a:off x="467545" y="955735"/>
          <a:ext cx="8136903" cy="4561497"/>
        </p:xfrm>
        <a:graphic>
          <a:graphicData uri="http://schemas.openxmlformats.org/drawingml/2006/table">
            <a:tbl>
              <a:tblPr/>
              <a:tblGrid>
                <a:gridCol w="993642"/>
                <a:gridCol w="774181"/>
                <a:gridCol w="796135"/>
                <a:gridCol w="796135"/>
                <a:gridCol w="796135"/>
                <a:gridCol w="796135"/>
                <a:gridCol w="796135"/>
                <a:gridCol w="796135"/>
                <a:gridCol w="796135"/>
                <a:gridCol w="796135"/>
              </a:tblGrid>
              <a:tr h="405342">
                <a:tc gridSpan="10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Figure 2.12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707517">
                <a:tc gridSpan="10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Co-morbid Conditions at Entry to Program  2010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Number of Patients  (% Patients)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66302"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 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   Country 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Chronic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Lung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Disease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Coronary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Artery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Disease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Peripheral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Vascular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Disease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Cerebro</a:t>
                      </a: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-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Vascular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Disease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Smoking 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Diabetes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(Including 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Diabetic Nephropathy 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84209">
                <a:tc gridSpan="10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52181">
                <a:tc row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Australia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n=2257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317 (14%)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784 (35%)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411 (18%)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257 (11%)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Current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254 (11%)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Type 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 (4%)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47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Suspected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 (4%)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156 (7%)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189 (8%)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 (3%)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Former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937 (42%)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T2 Ins </a:t>
                      </a:r>
                      <a:r>
                        <a:rPr lang="en-AU" sz="100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Req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440 (19%)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7430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1851 (82%)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1317 (58%)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1657 (73%)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1935 (86%)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Never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1064 (47%)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T2 Non ins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520 (23%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47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1207 (53%)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341">
                <a:tc gridSpan="10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74476">
                <a:tc row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New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Zealand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n=503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 (17%)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129 (26%)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 (13%)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 (10%)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Current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 (14%)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Type 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(2%)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447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Suspected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 (4%)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 (12%)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 (6%)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(2%)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Former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191 (38%)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T2 Ins </a:t>
                      </a:r>
                      <a:r>
                        <a:rPr lang="en-AU" sz="100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Req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160 (32%)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7447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400 (80%)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312 (62%)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404 (80%)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440 (87%)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Never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244 (49%)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T2 Non ins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 (22%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92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221 (44%)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-955675" y="4654550"/>
            <a:ext cx="5400675" cy="28003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15652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R:\2011 ANNUAL REPORT\Publisher\2011 Annual Report - 2\CH02 NEW PATIENTS\Figures\fig2_13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766" y="560172"/>
            <a:ext cx="8407698" cy="5605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403393" y="6257925"/>
            <a:ext cx="1188134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2.13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1308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R:\2011 ANNUAL REPORT\Publisher\2011 Annual Report - 2\CH02 NEW PATIENTS\Figures\fig2_1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48680"/>
            <a:ext cx="7720905" cy="5147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755576" y="6257925"/>
            <a:ext cx="1188134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2.14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777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75487" y="6453336"/>
            <a:ext cx="11176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2.2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074" name="Picture 2" descr="R:\2011 ANNUAL REPORT\Publisher\2011 Annual Report - 2\CH02 NEW PATIENTS\Figures\fig2_2_col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548680"/>
            <a:ext cx="8208913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098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755576" y="6388100"/>
            <a:ext cx="1188134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2.15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0722" name="Picture 2" descr="R:\2011 ANNUAL REPORT\Publisher\2011 Annual Report - 2\CH02 NEW PATIENTS\Figures\fig2_15_colour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9"/>
            <a:ext cx="7560840" cy="5040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11023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611560" y="6388100"/>
            <a:ext cx="1188134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2.16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1746" name="Picture 2" descr="R:\2011 ANNUAL REPORT\Publisher\2011 Annual Report - 2\CH02 NEW PATIENTS\Figures\fig2_16_col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0"/>
            <a:ext cx="7992888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9686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539552" y="6388100"/>
            <a:ext cx="1188134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2.17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2770" name="Picture 2" descr="R:\2011 ANNUAL REPORT\Publisher\2011 Annual Report - 2\CH02 NEW PATIENTS\Figures\fig2_17_col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8680"/>
            <a:ext cx="8100900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41323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539552" y="6388100"/>
            <a:ext cx="1188134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2.18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3794" name="Picture 2" descr="R:\2011 ANNUAL REPORT\Publisher\2011 Annual Report - 2\CH02 NEW PATIENTS\Figures\fig2_18_col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1"/>
            <a:ext cx="7992888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83770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03881"/>
              </p:ext>
            </p:extLst>
          </p:nvPr>
        </p:nvGraphicFramePr>
        <p:xfrm>
          <a:off x="539552" y="836712"/>
          <a:ext cx="7992887" cy="5440899"/>
        </p:xfrm>
        <a:graphic>
          <a:graphicData uri="http://schemas.openxmlformats.org/drawingml/2006/table">
            <a:tbl>
              <a:tblPr/>
              <a:tblGrid>
                <a:gridCol w="2104891"/>
                <a:gridCol w="343381"/>
                <a:gridCol w="1128618"/>
                <a:gridCol w="1471999"/>
                <a:gridCol w="1471999"/>
                <a:gridCol w="1471999"/>
              </a:tblGrid>
              <a:tr h="292849">
                <a:tc gridSpan="6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Figure 2.19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95950"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Causes of ESRD   2007 - 2010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Number of Patients (% Patients)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13250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Disease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2007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2008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137137"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195327">
                <a:tc grid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Australia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195327">
                <a:tc grid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Glomerulonephritis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582 (24%)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574 (23%)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585 (24%)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489 (22%)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327">
                <a:tc grid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Analgesic Nephropathy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 (2%)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 (2%)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 (2%)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 (2%)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95327">
                <a:tc grid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Polycystic Kidney </a:t>
                      </a:r>
                      <a:r>
                        <a:rPr lang="en-AU" sz="1000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Disease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145 (6%)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161 (6%)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175 (7%)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160 (7%)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327">
                <a:tc grid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Reflux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 (3%)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 (3%)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 (3%)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 (3%)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95327">
                <a:tc grid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Hypertension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379 (16%)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366 (14%)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340 (14%)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308 (14%)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327">
                <a:tc grid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Diabetic Nephropathy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750 (31%)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864 (34%)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776 (32%)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798 (35%)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95327">
                <a:tc grid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Miscellaneous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261 (11%)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263 (10%)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264 (11%)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272 (12%)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327">
                <a:tc grid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Uncertain diagnosis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152 (6%)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191 (8%)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143 (6%)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134 (6%)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95327">
                <a:tc grid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 Total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2382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2545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2402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2257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327"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195327">
                <a:tc grid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New Zealand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16451" marB="16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16451" marB="16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327">
                <a:tc grid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Glomerulonephritis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116 (25%)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 (21%)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124 (21%)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109 (22%)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327">
                <a:tc grid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Analgesic Nephropathy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(1%)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(0%)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(0%)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(0%)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95327">
                <a:tc grid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Polycystic Kidney </a:t>
                      </a:r>
                      <a:r>
                        <a:rPr lang="en-AU" sz="1000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Disease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 (6%)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 (5%)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 (6%)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(3%)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327">
                <a:tc grid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Reflux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(2%)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(3%)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(2%)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(2%)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95327">
                <a:tc grid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Hypertension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 (10%)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 (9%)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 (11%)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 (12%)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327">
                <a:tc grid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Diabetic Nephropathy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193 (41%)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227 (46%)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278 (48%)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256 (51%)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95327">
                <a:tc grid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Miscellaneous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 (11%)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 (12%)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 (9%)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 (8%)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327">
                <a:tc grid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Uncertain diagnosis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 (3%)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 (4%)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 (3%)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(3%)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95327">
                <a:tc grid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NZ Total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327">
                <a:tc grid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4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4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4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4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4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1" marR="16451" marT="9868" marB="98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2206625" y="2873375"/>
            <a:ext cx="3784600" cy="44831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07975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849547"/>
              </p:ext>
            </p:extLst>
          </p:nvPr>
        </p:nvGraphicFramePr>
        <p:xfrm>
          <a:off x="1547664" y="329948"/>
          <a:ext cx="6000666" cy="5835356"/>
        </p:xfrm>
        <a:graphic>
          <a:graphicData uri="http://schemas.openxmlformats.org/drawingml/2006/table">
            <a:tbl>
              <a:tblPr/>
              <a:tblGrid>
                <a:gridCol w="2448270"/>
                <a:gridCol w="1776198"/>
                <a:gridCol w="1776198"/>
              </a:tblGrid>
              <a:tr h="329692">
                <a:tc gridSpan="3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2.20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736530">
                <a:tc gridSpan="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Types of Glomerulonephritis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1-Jan-2010  to 31-Dec-2010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Number (% of all GN)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42009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Australia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New Zealand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19402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Presumed GN - No Biopsy Performed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(20%)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 (23%)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785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Focal </a:t>
                      </a:r>
                      <a:r>
                        <a:rPr lang="en-AU" sz="100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Sclerosing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 (8%)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(7%)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8579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Primary Focal Sclerosing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 (6%)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(11%)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579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Secondary Focal </a:t>
                      </a:r>
                      <a:r>
                        <a:rPr lang="en-AU" sz="100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Sclerosing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(1%)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8681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MCGN - Type 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(3%)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(3%)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81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MCGN - Type 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(1%)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8579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Membranous GN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 (7%)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(5%)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81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Rapidly Progressive GN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(2%)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(3%)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8681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Mesangioproliferative IgA+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 (24%)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 (17%)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81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Mesangioproliferative</a:t>
                      </a: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IgA-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(1%)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8681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Mesangioproliferative No I.F. Studies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(1%)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81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Focal and Segmental Proliferative GN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 (3%)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(4%)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8681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Advanced GN (end-stage type)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 (3%)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(10%)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81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Goodpasture's</a:t>
                      </a: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Syndrome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(3%)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8681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Systemic Lupus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 (5%)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(6%)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81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Henoch-Schonlein</a:t>
                      </a: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AU" sz="100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Purpura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(1%)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8681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Wegener's Granulomatosis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 (4%)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(4%)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579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Microscopic </a:t>
                      </a:r>
                      <a:r>
                        <a:rPr lang="en-AU" sz="100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Polyarteritis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(2%)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8681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Scleroderma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(1%)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81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 GN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(1%)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(5%)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8681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Familial GN (including Alports)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(1%)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81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Anti GBM (no haemoptysis)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(1%)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8579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GN (with systemic disease)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(&lt;1%)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27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109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53" marR="16453" marT="16453" marB="16453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2578100" y="7462838"/>
            <a:ext cx="3379788" cy="45005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60655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772025"/>
              </p:ext>
            </p:extLst>
          </p:nvPr>
        </p:nvGraphicFramePr>
        <p:xfrm>
          <a:off x="683569" y="473974"/>
          <a:ext cx="7456308" cy="5999889"/>
        </p:xfrm>
        <a:graphic>
          <a:graphicData uri="http://schemas.openxmlformats.org/drawingml/2006/table">
            <a:tbl>
              <a:tblPr/>
              <a:tblGrid>
                <a:gridCol w="2342405"/>
                <a:gridCol w="714451"/>
                <a:gridCol w="656399"/>
                <a:gridCol w="2493670"/>
                <a:gridCol w="654143"/>
                <a:gridCol w="595240"/>
              </a:tblGrid>
              <a:tr h="348472">
                <a:tc gridSpan="6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Figure 2.21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43339"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Miscellaneous Causes of ESRD     1-Jan-2010  to  31-Dec-2010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17237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Renal Disease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Aust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(272)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NZ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(40)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Renal Disease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Aust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(272)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NZ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(40)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18259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020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Lead Nephropathy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Medullary Cystic Disease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20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Interstitial Nephritis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Calculi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8020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Loss Of Single Kidney (Trauma-Surgery)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20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Oxalosis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Haemolytic Uraemic Syndrome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8020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Cystinosis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Cortical Necrosis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20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Balkan Nephropathy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8098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Lithium Toxicity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Congenital Renal Hypoplasia And Dysplasia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20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Post Partum Nephropathy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Megaureter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8020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Calcineurin</a:t>
                      </a: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Inhibitor Toxicity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20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Pyelonephritis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Amyloid Disease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1494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Gout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Paraproteinaemia (Including Multiple Myeloma)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20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Light Chain Nephropathy (Not Malignant)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8020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Posterior Urethral Valves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20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Pelvi</a:t>
                      </a: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-Ureteric Junction Obstruction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Renal Cell Carcinoma (</a:t>
                      </a:r>
                      <a:r>
                        <a:rPr lang="en-AU" sz="100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Grawitz</a:t>
                      </a: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8020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Neuropathic Bladder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Transitional Cell Carcinoma Urinary Tract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20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Spina</a:t>
                      </a: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Bifida Or </a:t>
                      </a:r>
                      <a:r>
                        <a:rPr lang="en-AU" sz="100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Myelomeningocoele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1494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Bladder Neck Obstruction (Incl. Prostatomegaly)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494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 Lower Urinary Tract Abnormalities (With 2Nd.Reflux)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8020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Ureteric Obstructive Nephropathy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20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Obstructive Nephropathy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9061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6434" marR="16434" marT="16434" marB="16434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6832724" y="2871788"/>
            <a:ext cx="5562600" cy="440848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32442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R:\2011 ANNUAL REPORT\Publisher\2011 Annual Report - 2\CH02 NEW PATIENTS\Figures\Fig2_22_Aust_col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48680"/>
            <a:ext cx="7344817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899592" y="6413500"/>
            <a:ext cx="144016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2.22</a:t>
            </a:r>
            <a:r>
              <a:rPr kumimoji="0" lang="en-AU" sz="9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 - AUST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366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736810" y="6413500"/>
            <a:ext cx="144016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2.22</a:t>
            </a:r>
            <a:r>
              <a:rPr kumimoji="0" lang="en-AU" sz="9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 - NZ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8914" name="Picture 2" descr="R:\2011 ANNUAL REPORT\Publisher\2011 Annual Report - 2\CH02 NEW PATIENTS\Figures\Fig2_22_NZ_col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810" y="548680"/>
            <a:ext cx="7723622" cy="5149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01108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032223"/>
              </p:ext>
            </p:extLst>
          </p:nvPr>
        </p:nvGraphicFramePr>
        <p:xfrm>
          <a:off x="539552" y="545971"/>
          <a:ext cx="7992890" cy="5910084"/>
        </p:xfrm>
        <a:graphic>
          <a:graphicData uri="http://schemas.openxmlformats.org/drawingml/2006/table">
            <a:tbl>
              <a:tblPr/>
              <a:tblGrid>
                <a:gridCol w="1152128"/>
                <a:gridCol w="1953242"/>
                <a:gridCol w="488752"/>
                <a:gridCol w="488752"/>
                <a:gridCol w="488752"/>
                <a:gridCol w="488752"/>
                <a:gridCol w="488752"/>
                <a:gridCol w="488752"/>
                <a:gridCol w="488752"/>
                <a:gridCol w="488752"/>
                <a:gridCol w="488752"/>
                <a:gridCol w="488752"/>
              </a:tblGrid>
              <a:tr h="283156">
                <a:tc gridSpan="1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Figure 2.23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76405">
                <a:tc gridSpan="1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Biopsy of New Patients   2010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5571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Biopsy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Primary Renal Disease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Qld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NSW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Vic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Tas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NT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WA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NZ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195954">
                <a:tc rowSpan="1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Yes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Analgesic Nephropathy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595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Diabetes T1 Insulin Dependent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9595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Diabetes T2 Insulin Requiring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95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Diabetes T2 Non-Insulin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9595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Glomerulonephritis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125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371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95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Hypertension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9595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Miscellaneous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95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Polycystic Kidney Disease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9595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Reflux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95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Uncertain diagnosis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9595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Sub Total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125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231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165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689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137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954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954">
                <a:tc rowSpan="1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No 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Analgesic Nephropathy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95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Diabetes T1 Insulin Dependent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9595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Diabetes T2 Insulin Requiring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324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137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95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Diabetes T2 Non-Insulin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288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9595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Glomerulonephritis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118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95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Hypertension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243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9595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Miscellaneous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171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95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Polycystic Kidney Disease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155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9595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Reflux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95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Uncertain diagnosis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122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9595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Sub Total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314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459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398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157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1568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366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954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954">
                <a:tc gridSpan="2"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66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439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66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66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66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563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66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66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175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66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66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226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66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2257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66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503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13779" marB="13779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66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954">
                <a:tc gridSpan="1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779" marR="13779" marT="0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-152400" y="2774950"/>
            <a:ext cx="5211763" cy="46482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8310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755576" y="6453336"/>
            <a:ext cx="11176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2.3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098" name="Picture 2" descr="R:\2011 ANNUAL REPORT\Publisher\2011 Annual Report - 2\CH02 NEW PATIENTS\Figures\fig2_3_col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790" y="692696"/>
            <a:ext cx="8047658" cy="536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061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736810" y="6413500"/>
            <a:ext cx="144016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2.24 - AUST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0962" name="Picture 2" descr="R:\2011 ANNUAL REPORT\Publisher\2011 Annual Report - 2\CH02 NEW PATIENTS\Figures\fig2_24_Aust_GN_col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806" y="548680"/>
            <a:ext cx="7687618" cy="5125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59900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736810" y="6413500"/>
            <a:ext cx="144016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2.24 - NZ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1986" name="Picture 2" descr="R:\2011 ANNUAL REPORT\Publisher\2011 Annual Report - 2\CH02 NEW PATIENTS\Figures\fig2_24_NZ_GN_col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78" y="548680"/>
            <a:ext cx="8155670" cy="5437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917992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736810" y="6413500"/>
            <a:ext cx="144016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2.25 - AUST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3010" name="Picture 2" descr="R:\2011 ANNUAL REPORT\Publisher\2011 Annual Report - 2\CH02 NEW PATIENTS\Figures\fig2_25_Aust_col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74" y="548680"/>
            <a:ext cx="8335690" cy="5557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584325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736810" y="6413500"/>
            <a:ext cx="144016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2.25 - NZ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4034" name="Picture 2" descr="R:\2011 ANNUAL REPORT\Publisher\2011 Annual Report - 2\CH02 NEW PATIENTS\Figures\fig2_25_NZ_diab_col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790" y="548680"/>
            <a:ext cx="8119666" cy="541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8333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041589"/>
              </p:ext>
            </p:extLst>
          </p:nvPr>
        </p:nvGraphicFramePr>
        <p:xfrm>
          <a:off x="467545" y="620688"/>
          <a:ext cx="8208914" cy="5400599"/>
        </p:xfrm>
        <a:graphic>
          <a:graphicData uri="http://schemas.openxmlformats.org/drawingml/2006/table">
            <a:tbl>
              <a:tblPr/>
              <a:tblGrid>
                <a:gridCol w="1172702"/>
                <a:gridCol w="1172702"/>
                <a:gridCol w="1172702"/>
                <a:gridCol w="1172702"/>
                <a:gridCol w="1172702"/>
                <a:gridCol w="1172702"/>
                <a:gridCol w="1172702"/>
              </a:tblGrid>
              <a:tr h="502771">
                <a:tc gridSpan="7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Figure 2.4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66297">
                <a:tc gridSpan="7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Acceptance of Elderly New Patients   2006 - 2010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(Number Per Million Population)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0374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 </a:t>
                      </a: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Country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Age Groups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2006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2007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2008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63478">
                <a:tc rowSpan="7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Australia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60-64 years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252 (255)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271 (255)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287 (255)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265 (227)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269 (222)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34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65-69 years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280 (358)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249 (308)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302 (363)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286 (329)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244 (268)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634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70-74 years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331 (525)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296 (458)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316 (476)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297 (433)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283 (398)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64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75-79 years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302 (547)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286 (517)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284 (515)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291 (527)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263 (477)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3572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80-84 years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161 (397)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179 (431)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194 (457)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168 (389)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148 (337)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40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&gt;=85 years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 (152)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 (143)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 (170)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 (179)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 (191)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2581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1375 (373)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1330 (347)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1444 (365)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1374 (336)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1283 (304)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5403">
                <a:tc gridSpan="7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63478">
                <a:tc rowSpan="7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New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Zealand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60-64 years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 (331)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 (298)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 (308)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 (325)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 (386)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1214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65-69 years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 (392)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 (344)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 (391)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 (438)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 (398)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3165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70-74 years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 (399)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 (384)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 (405)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 (498)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 (350)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634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75-79 years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 (280)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 (278)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 (277)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 (477)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 (304)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634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80-84 years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 (297)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(119)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(90)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 (202)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 (223)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0907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&gt;=85 years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(103)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(66)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(0)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(60)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(43)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5006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228 (326)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204 (282)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217 (290)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282 (364)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260 (325)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9328150" y="3281363"/>
            <a:ext cx="4013200" cy="332898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504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207564"/>
              </p:ext>
            </p:extLst>
          </p:nvPr>
        </p:nvGraphicFramePr>
        <p:xfrm>
          <a:off x="467544" y="692696"/>
          <a:ext cx="8136908" cy="4962962"/>
        </p:xfrm>
        <a:graphic>
          <a:graphicData uri="http://schemas.openxmlformats.org/drawingml/2006/table">
            <a:tbl>
              <a:tblPr/>
              <a:tblGrid>
                <a:gridCol w="842964"/>
                <a:gridCol w="342513"/>
                <a:gridCol w="299697"/>
                <a:gridCol w="299697"/>
                <a:gridCol w="324415"/>
                <a:gridCol w="324415"/>
                <a:gridCol w="340208"/>
                <a:gridCol w="340208"/>
                <a:gridCol w="324415"/>
                <a:gridCol w="321105"/>
                <a:gridCol w="321105"/>
                <a:gridCol w="327449"/>
                <a:gridCol w="327449"/>
                <a:gridCol w="324415"/>
                <a:gridCol w="338809"/>
                <a:gridCol w="338809"/>
                <a:gridCol w="315054"/>
                <a:gridCol w="390739"/>
                <a:gridCol w="414159"/>
                <a:gridCol w="414159"/>
                <a:gridCol w="432562"/>
                <a:gridCol w="432562"/>
              </a:tblGrid>
              <a:tr h="330780">
                <a:tc gridSpan="2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Figure 2.5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36864">
                <a:tc gridSpan="2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Age and Gender of New Patients   1-Jan-2010  to  31-Dec-2010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(n = Number of Patients)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73698"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Age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Groups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Years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QLD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(n=439)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NSW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(n=690)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ACT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(n=53)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VIC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(n=563)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TAS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(n=47)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SA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(n=175)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NT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(n=64)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WA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(n=226)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</a:t>
                      </a:r>
                      <a:r>
                        <a:rPr lang="en-AU" sz="1100" b="1" kern="1400" cap="small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ust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(n=2257)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NZ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(n=503)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0468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</a:tr>
              <a:tr h="220825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00-04 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4502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05-14 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01980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15-24 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7680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25-34 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97697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35-44 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7697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45-54 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97697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55-64 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7680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65-74 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97697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75-84 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959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&gt;=85 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3110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166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427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369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138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1413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502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1316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Mean 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</a:t>
                      </a:r>
                      <a:r>
                        <a:rPr lang="en-AU" sz="1000" kern="1400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yrs</a:t>
                      </a: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60.5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62.6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62.7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63.1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59.7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61.5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59.4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66.4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58.6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62.5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49.3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49.4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60.1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60.4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59.6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61.4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57.6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58.8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13007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All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61.8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60.9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63.6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61.1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49.3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60.3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60.7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58.3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01316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Median 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</a:t>
                      </a:r>
                      <a:r>
                        <a:rPr lang="en-AU" sz="1000" kern="1400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yrs</a:t>
                      </a: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62.4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64.1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65.6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63.4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69.1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63.2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49.4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61.8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62.9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60.3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78156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Range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4.8 - 93.2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1.3 - 90.8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21.4 - 87.8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0.2 - 89.3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27.9 - 82.7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0 - 86.3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29 - 71.4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2.1 - 88.7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0 - 93.2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0.8 - 86.5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7996" marR="17996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5815013" y="8177213"/>
            <a:ext cx="6376987" cy="371633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381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719571" y="6313533"/>
            <a:ext cx="1188134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2.6 - ACT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7170" name="Picture 2" descr="R:\2011 ANNUAL REPORT\Publisher\2011 Annual Report - 2\CH02 NEW PATIENTS\Figures\fig2.6_ACT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571" y="548680"/>
            <a:ext cx="7668853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385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-506413" y="8047038"/>
            <a:ext cx="5102226" cy="40354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8194" name="Picture 2" descr="R:\2011 ANNUAL REPORT\Publisher\2011 Annual Report - 2\CH02 NEW PATIENTS\Figures\fig2.6_NSW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556" y="548680"/>
            <a:ext cx="8100900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75556" y="6311991"/>
            <a:ext cx="1188134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2.6 - NSW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42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6396038" y="3394075"/>
            <a:ext cx="5799137" cy="31337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9218" name="Picture 2" descr="R:\2011 ANNUAL REPORT\Publisher\2011 Annual Report - 2\CH02 NEW PATIENTS\Figures\fig2.6_NT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73022"/>
            <a:ext cx="8172400" cy="5448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9552" y="6267450"/>
            <a:ext cx="1188134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</a:rPr>
              <a:t>Figure 2.6 - NT</a:t>
            </a:r>
            <a:endParaRPr kumimoji="0" 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14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02 pp">
  <a:themeElements>
    <a:clrScheme name="">
      <a:dk1>
        <a:srgbClr val="000000"/>
      </a:dk1>
      <a:lt1>
        <a:srgbClr val="3365FB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DB8FD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Registr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7938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85000"/>
          </a:lnSpc>
          <a:spcBef>
            <a:spcPct val="30000"/>
          </a:spcBef>
          <a:spcAft>
            <a:spcPct val="0"/>
          </a:spcAft>
          <a:buClrTx/>
          <a:buSzTx/>
          <a:buFontTx/>
          <a:buNone/>
          <a:tabLst/>
          <a:defRPr kumimoji="0" lang="en-US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7938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85000"/>
          </a:lnSpc>
          <a:spcBef>
            <a:spcPct val="30000"/>
          </a:spcBef>
          <a:spcAft>
            <a:spcPct val="0"/>
          </a:spcAft>
          <a:buClrTx/>
          <a:buSzTx/>
          <a:buFontTx/>
          <a:buNone/>
          <a:tabLst/>
          <a:defRPr kumimoji="0" lang="en-US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egistr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gistr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gistr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gistr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gist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gist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gist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C02 pp</Template>
  <TotalTime>108</TotalTime>
  <Pages>1</Pages>
  <Words>3760</Words>
  <Application>Microsoft Office PowerPoint</Application>
  <PresentationFormat>On-screen Show (4:3)</PresentationFormat>
  <Paragraphs>1825</Paragraphs>
  <Slides>43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C02 pp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Anzdata Registry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Alan Hurst</dc:creator>
  <cp:keywords/>
  <dc:description/>
  <cp:lastModifiedBy>Alan Hurst</cp:lastModifiedBy>
  <cp:revision>65</cp:revision>
  <cp:lastPrinted>2002-10-08T08:01:51Z</cp:lastPrinted>
  <dcterms:created xsi:type="dcterms:W3CDTF">2012-04-27T03:28:39Z</dcterms:created>
  <dcterms:modified xsi:type="dcterms:W3CDTF">2012-06-18T00:51:39Z</dcterms:modified>
</cp:coreProperties>
</file>